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9144000" cy="5143500"/>
  <p:notesSz cx="51435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AU" sz="4400" spc="-1" strike="noStrike">
                <a:latin typeface="Arial"/>
              </a:rPr>
              <a:t>Click to move the slide</a:t>
            </a:r>
            <a:endParaRPr b="0" lang="en-AU" sz="4400" spc="-1" strike="noStrike">
              <a:latin typeface="Arial"/>
            </a:endParaRPr>
          </a:p>
        </p:txBody>
      </p:sp>
      <p:sp>
        <p:nvSpPr>
          <p:cNvPr id="21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AU" sz="2000" spc="-1" strike="noStrike">
                <a:latin typeface="Arial"/>
              </a:rPr>
              <a:t>Click to edit the notes format</a:t>
            </a:r>
            <a:endParaRPr b="0" lang="en-AU" sz="2000" spc="-1" strike="noStrike">
              <a:latin typeface="Arial"/>
            </a:endParaRPr>
          </a:p>
        </p:txBody>
      </p:sp>
      <p:sp>
        <p:nvSpPr>
          <p:cNvPr id="218"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AU" sz="1400" spc="-1" strike="noStrike">
                <a:latin typeface="Times New Roman"/>
              </a:rPr>
              <a:t>&lt;header&gt;</a:t>
            </a:r>
            <a:endParaRPr b="0" lang="en-AU" sz="1400" spc="-1" strike="noStrike">
              <a:latin typeface="Times New Roman"/>
            </a:endParaRPr>
          </a:p>
        </p:txBody>
      </p:sp>
      <p:sp>
        <p:nvSpPr>
          <p:cNvPr id="219"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en-AU" sz="1400" spc="-1" strike="noStrike">
                <a:latin typeface="Times New Roman"/>
              </a:defRPr>
            </a:lvl1pPr>
          </a:lstStyle>
          <a:p>
            <a:pPr algn="r">
              <a:buNone/>
            </a:pPr>
            <a:r>
              <a:rPr b="0" lang="en-AU" sz="1400" spc="-1" strike="noStrike">
                <a:latin typeface="Times New Roman"/>
              </a:rPr>
              <a:t>&lt;date/time&gt;</a:t>
            </a:r>
            <a:endParaRPr b="0" lang="en-AU" sz="1400" spc="-1" strike="noStrike">
              <a:latin typeface="Times New Roman"/>
            </a:endParaRPr>
          </a:p>
        </p:txBody>
      </p:sp>
      <p:sp>
        <p:nvSpPr>
          <p:cNvPr id="220"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en-AU" sz="1400" spc="-1" strike="noStrike">
                <a:latin typeface="Times New Roman"/>
              </a:defRPr>
            </a:lvl1pPr>
          </a:lstStyle>
          <a:p>
            <a:r>
              <a:rPr b="0" lang="en-AU" sz="1400" spc="-1" strike="noStrike">
                <a:latin typeface="Times New Roman"/>
              </a:rPr>
              <a:t>&lt;footer&gt;</a:t>
            </a:r>
            <a:endParaRPr b="0" lang="en-AU" sz="1400" spc="-1" strike="noStrike">
              <a:latin typeface="Times New Roman"/>
            </a:endParaRPr>
          </a:p>
        </p:txBody>
      </p:sp>
      <p:sp>
        <p:nvSpPr>
          <p:cNvPr id="221"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en-AU" sz="1400" spc="-1" strike="noStrike">
                <a:latin typeface="Times New Roman"/>
              </a:defRPr>
            </a:lvl1pPr>
          </a:lstStyle>
          <a:p>
            <a:pPr algn="r">
              <a:buNone/>
            </a:pPr>
            <a:fld id="{D9FAFA51-4655-451F-8F37-39D47CBA9BB0}"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0" y="0"/>
            <a:ext cx="0" cy="0"/>
          </a:xfrm>
          <a:prstGeom prst="rect">
            <a:avLst/>
          </a:prstGeom>
          <a:ln w="0">
            <a:noFill/>
          </a:ln>
        </p:spPr>
      </p:sp>
      <p:sp>
        <p:nvSpPr>
          <p:cNvPr id="38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Networking Security v1.0 (NETSEC)</a:t>
            </a:r>
            <a:endParaRPr b="0" lang="en-AU" sz="2000" spc="-1" strike="noStrike">
              <a:latin typeface="Arial"/>
            </a:endParaRPr>
          </a:p>
          <a:p>
            <a:pPr marL="216000" indent="-216000">
              <a:lnSpc>
                <a:spcPct val="100000"/>
              </a:lnSpc>
              <a:buNone/>
              <a:tabLst>
                <a:tab algn="l" pos="0"/>
              </a:tabLst>
            </a:pPr>
            <a:r>
              <a:rPr b="0" lang="en-US" sz="2000" spc="-1" strike="noStrike">
                <a:latin typeface="Arial"/>
              </a:rPr>
              <a:t>Module 3: Mitigating Threats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84" name="PlaceHolder 3"/>
          <p:cNvSpPr>
            <a:spLocks noGrp="1"/>
          </p:cNvSpPr>
          <p:nvPr>
            <p:ph type="sldNum" idx="4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C3FF1D2-2A8B-4096-95FE-07D590778F1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0" y="0"/>
            <a:ext cx="0" cy="0"/>
          </a:xfrm>
          <a:prstGeom prst="rect">
            <a:avLst/>
          </a:prstGeom>
          <a:ln w="0">
            <a:noFill/>
          </a:ln>
        </p:spPr>
      </p:sp>
      <p:sp>
        <p:nvSpPr>
          <p:cNvPr id="41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 Network Security Policies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11" name="PlaceHolder 3"/>
          <p:cNvSpPr>
            <a:spLocks noGrp="1"/>
          </p:cNvSpPr>
          <p:nvPr>
            <p:ph type="sldNum" idx="5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BD66D97-75A6-49DA-AA15-E7C6806C4C6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0" y="0"/>
            <a:ext cx="0" cy="0"/>
          </a:xfrm>
          <a:prstGeom prst="rect">
            <a:avLst/>
          </a:prstGeom>
          <a:ln w="0">
            <a:noFill/>
          </a:ln>
        </p:spPr>
      </p:sp>
      <p:sp>
        <p:nvSpPr>
          <p:cNvPr id="41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 Network Security Policies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3.2.1: Network Security Domains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14" name="PlaceHolder 3"/>
          <p:cNvSpPr>
            <a:spLocks noGrp="1"/>
          </p:cNvSpPr>
          <p:nvPr>
            <p:ph type="sldNum" idx="5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E164102-647C-4ECC-9950-2F62E927533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0" y="0"/>
            <a:ext cx="0" cy="0"/>
          </a:xfrm>
          <a:prstGeom prst="rect">
            <a:avLst/>
          </a:prstGeom>
          <a:ln w="0">
            <a:noFill/>
          </a:ln>
        </p:spPr>
      </p:sp>
      <p:sp>
        <p:nvSpPr>
          <p:cNvPr id="41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 Network Security Policies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3.2.1: Network Security Domains (Cont.)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17" name="PlaceHolder 3"/>
          <p:cNvSpPr>
            <a:spLocks noGrp="1"/>
          </p:cNvSpPr>
          <p:nvPr>
            <p:ph type="sldNum" idx="5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69DF510-C60E-475D-B7A3-5AB5BC1D29C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Img"/>
          </p:nvPr>
        </p:nvSpPr>
        <p:spPr>
          <a:xfrm>
            <a:off x="0" y="0"/>
            <a:ext cx="0" cy="0"/>
          </a:xfrm>
          <a:prstGeom prst="rect">
            <a:avLst/>
          </a:prstGeom>
          <a:ln w="0">
            <a:noFill/>
          </a:ln>
        </p:spPr>
      </p:sp>
      <p:sp>
        <p:nvSpPr>
          <p:cNvPr id="41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 Network Security Policies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3.2.1: Network Security Domains (Cont.)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20" name="PlaceHolder 3"/>
          <p:cNvSpPr>
            <a:spLocks noGrp="1"/>
          </p:cNvSpPr>
          <p:nvPr>
            <p:ph type="sldNum" idx="5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59315B6-569C-47DF-9DB5-C071B753A9D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0" y="0"/>
            <a:ext cx="0" cy="0"/>
          </a:xfrm>
          <a:prstGeom prst="rect">
            <a:avLst/>
          </a:prstGeom>
          <a:ln w="0">
            <a:noFill/>
          </a:ln>
        </p:spPr>
      </p:sp>
      <p:sp>
        <p:nvSpPr>
          <p:cNvPr id="42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 Network Security Policies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3.2.2: Business Policies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23" name="PlaceHolder 3"/>
          <p:cNvSpPr>
            <a:spLocks noGrp="1"/>
          </p:cNvSpPr>
          <p:nvPr>
            <p:ph type="sldNum" idx="5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CD82016-815A-42E7-ADF9-262A6051B93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0" y="0"/>
            <a:ext cx="0" cy="0"/>
          </a:xfrm>
          <a:prstGeom prst="rect">
            <a:avLst/>
          </a:prstGeom>
          <a:ln w="0">
            <a:noFill/>
          </a:ln>
        </p:spPr>
      </p:sp>
      <p:sp>
        <p:nvSpPr>
          <p:cNvPr id="42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 Network Security Policies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3.2.2: Business Policies(Cont.)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26" name="PlaceHolder 3"/>
          <p:cNvSpPr>
            <a:spLocks noGrp="1"/>
          </p:cNvSpPr>
          <p:nvPr>
            <p:ph type="sldNum" idx="5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BAC578D-F9F0-460C-8763-653A7E5C5C3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0" y="0"/>
            <a:ext cx="0" cy="0"/>
          </a:xfrm>
          <a:prstGeom prst="rect">
            <a:avLst/>
          </a:prstGeom>
          <a:ln w="0">
            <a:noFill/>
          </a:ln>
        </p:spPr>
      </p:sp>
      <p:sp>
        <p:nvSpPr>
          <p:cNvPr id="42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 Network Security Policies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3.2.3: Security Policy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29" name="PlaceHolder 3"/>
          <p:cNvSpPr>
            <a:spLocks noGrp="1"/>
          </p:cNvSpPr>
          <p:nvPr>
            <p:ph type="sldNum" idx="5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35DF47C-9C0D-48ED-86CD-C2A2204937F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0" y="0"/>
            <a:ext cx="0" cy="0"/>
          </a:xfrm>
          <a:prstGeom prst="rect">
            <a:avLst/>
          </a:prstGeom>
          <a:ln w="0">
            <a:noFill/>
          </a:ln>
        </p:spPr>
      </p:sp>
      <p:sp>
        <p:nvSpPr>
          <p:cNvPr id="43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 Network Security Policies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3.2.4: BYOD Policies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32" name="PlaceHolder 3"/>
          <p:cNvSpPr>
            <a:spLocks noGrp="1"/>
          </p:cNvSpPr>
          <p:nvPr>
            <p:ph type="sldNum" idx="5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57D8A23-61DC-4994-B077-DDA8432DBA3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0" y="0"/>
            <a:ext cx="0" cy="0"/>
          </a:xfrm>
          <a:prstGeom prst="rect">
            <a:avLst/>
          </a:prstGeom>
          <a:ln w="0">
            <a:noFill/>
          </a:ln>
        </p:spPr>
      </p:sp>
      <p:sp>
        <p:nvSpPr>
          <p:cNvPr id="43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 Network Security Policies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3.2.5: Regulatory and Standards Compliance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35" name="PlaceHolder 3"/>
          <p:cNvSpPr>
            <a:spLocks noGrp="1"/>
          </p:cNvSpPr>
          <p:nvPr>
            <p:ph type="sldNum" idx="6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476F3F7-262A-4033-AAE3-B7CEBE25F73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0" y="0"/>
            <a:ext cx="0" cy="0"/>
          </a:xfrm>
          <a:prstGeom prst="rect">
            <a:avLst/>
          </a:prstGeom>
          <a:ln w="0">
            <a:noFill/>
          </a:ln>
        </p:spPr>
      </p:sp>
      <p:sp>
        <p:nvSpPr>
          <p:cNvPr id="43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 Security Tools, Platforms, and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38" name="PlaceHolder 3"/>
          <p:cNvSpPr>
            <a:spLocks noGrp="1"/>
          </p:cNvSpPr>
          <p:nvPr>
            <p:ph type="sldNum" idx="6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C23FB4E-6997-4456-B7DE-E708B85D754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0" y="0"/>
            <a:ext cx="0" cy="0"/>
          </a:xfrm>
          <a:prstGeom prst="rect">
            <a:avLst/>
          </a:prstGeom>
          <a:ln w="0">
            <a:noFill/>
          </a:ln>
        </p:spPr>
      </p:sp>
      <p:sp>
        <p:nvSpPr>
          <p:cNvPr id="38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Networking Security (NETSEC)</a:t>
            </a:r>
            <a:endParaRPr b="0" lang="en-AU" sz="2000" spc="-1" strike="noStrike">
              <a:latin typeface="Arial"/>
            </a:endParaRPr>
          </a:p>
          <a:p>
            <a:pPr marL="216000" indent="-216000">
              <a:lnSpc>
                <a:spcPct val="100000"/>
              </a:lnSpc>
              <a:buNone/>
              <a:tabLst>
                <a:tab algn="l" pos="0"/>
              </a:tabLst>
            </a:pPr>
            <a:r>
              <a:rPr b="0" lang="en-US" sz="2000" spc="-1" strike="noStrike">
                <a:latin typeface="Arial"/>
              </a:rPr>
              <a:t>Module 3: Mitigating Threats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87" name="PlaceHolder 3"/>
          <p:cNvSpPr>
            <a:spLocks noGrp="1"/>
          </p:cNvSpPr>
          <p:nvPr>
            <p:ph type="sldNum" idx="4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9000F29-E871-45D0-89EF-380F92A071F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0" y="0"/>
            <a:ext cx="0" cy="0"/>
          </a:xfrm>
          <a:prstGeom prst="rect">
            <a:avLst/>
          </a:prstGeom>
          <a:ln w="0">
            <a:noFill/>
          </a:ln>
        </p:spPr>
      </p:sp>
      <p:sp>
        <p:nvSpPr>
          <p:cNvPr id="44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 Security Tools, Platforms,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3.3.1: The Security Onion and The Security Artichoke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41" name="PlaceHolder 3"/>
          <p:cNvSpPr>
            <a:spLocks noGrp="1"/>
          </p:cNvSpPr>
          <p:nvPr>
            <p:ph type="sldNum" idx="6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41B0220-4D20-470E-B5AD-D90845C5D1F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0" y="0"/>
            <a:ext cx="0" cy="0"/>
          </a:xfrm>
          <a:prstGeom prst="rect">
            <a:avLst/>
          </a:prstGeom>
          <a:ln w="0">
            <a:noFill/>
          </a:ln>
        </p:spPr>
      </p:sp>
      <p:sp>
        <p:nvSpPr>
          <p:cNvPr id="44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 Security Tools, Platforms,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3.3.1: The Security Onion and The Security Artichoke (Cont.)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44" name="PlaceHolder 3"/>
          <p:cNvSpPr>
            <a:spLocks noGrp="1"/>
          </p:cNvSpPr>
          <p:nvPr>
            <p:ph type="sldNum" idx="6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3B78AEC-F93C-436F-961A-5AE1158B763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0" y="0"/>
            <a:ext cx="0" cy="0"/>
          </a:xfrm>
          <a:prstGeom prst="rect">
            <a:avLst/>
          </a:prstGeom>
          <a:ln w="0">
            <a:noFill/>
          </a:ln>
        </p:spPr>
      </p:sp>
      <p:sp>
        <p:nvSpPr>
          <p:cNvPr id="44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 Security Tools, Platforms,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3.3.2: Security Testing Tools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47" name="PlaceHolder 3"/>
          <p:cNvSpPr>
            <a:spLocks noGrp="1"/>
          </p:cNvSpPr>
          <p:nvPr>
            <p:ph type="sldNum" idx="6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76B094E-1DA9-4424-A196-C96A99505BC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0" y="0"/>
            <a:ext cx="0" cy="0"/>
          </a:xfrm>
          <a:prstGeom prst="rect">
            <a:avLst/>
          </a:prstGeom>
          <a:ln w="0">
            <a:noFill/>
          </a:ln>
        </p:spPr>
      </p:sp>
      <p:sp>
        <p:nvSpPr>
          <p:cNvPr id="44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 Security Tools, Platforms,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3.3.2: Security Testing Tools (Cont.)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50" name="PlaceHolder 3"/>
          <p:cNvSpPr>
            <a:spLocks noGrp="1"/>
          </p:cNvSpPr>
          <p:nvPr>
            <p:ph type="sldNum" idx="6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DA48CC2-7E35-4112-8693-A90B38D881E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0" y="0"/>
            <a:ext cx="0" cy="0"/>
          </a:xfrm>
          <a:prstGeom prst="rect">
            <a:avLst/>
          </a:prstGeom>
          <a:ln w="0">
            <a:noFill/>
          </a:ln>
        </p:spPr>
      </p:sp>
      <p:sp>
        <p:nvSpPr>
          <p:cNvPr id="45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 Security Tools, Platforms,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3.3.2: Security Testing Tools (Cont.)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53" name="PlaceHolder 3"/>
          <p:cNvSpPr>
            <a:spLocks noGrp="1"/>
          </p:cNvSpPr>
          <p:nvPr>
            <p:ph type="sldNum" idx="6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3C2953D-2C00-46A8-A4E2-8FC1D6C9D05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0" y="0"/>
            <a:ext cx="0" cy="0"/>
          </a:xfrm>
          <a:prstGeom prst="rect">
            <a:avLst/>
          </a:prstGeom>
          <a:ln w="0">
            <a:noFill/>
          </a:ln>
        </p:spPr>
      </p:sp>
      <p:sp>
        <p:nvSpPr>
          <p:cNvPr id="45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 Security Tools, Platforms,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3.3.3: Data Security Platforms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56" name="PlaceHolder 3"/>
          <p:cNvSpPr>
            <a:spLocks noGrp="1"/>
          </p:cNvSpPr>
          <p:nvPr>
            <p:ph type="sldNum" idx="6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A65E457-5C2F-4EAC-8C73-CADE27210BC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0" y="0"/>
            <a:ext cx="0" cy="0"/>
          </a:xfrm>
          <a:prstGeom prst="rect">
            <a:avLst/>
          </a:prstGeom>
          <a:ln w="0">
            <a:noFill/>
          </a:ln>
        </p:spPr>
      </p:sp>
      <p:sp>
        <p:nvSpPr>
          <p:cNvPr id="45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 Security Tools, Platforms,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3.3.3: Data Security Platforms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59" name="PlaceHolder 3"/>
          <p:cNvSpPr>
            <a:spLocks noGrp="1"/>
          </p:cNvSpPr>
          <p:nvPr>
            <p:ph type="sldNum" idx="6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63D1FCE-F4AA-40F1-AE0A-C64B35B32BB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0" y="0"/>
            <a:ext cx="0" cy="0"/>
          </a:xfrm>
          <a:prstGeom prst="rect">
            <a:avLst/>
          </a:prstGeom>
          <a:ln w="0">
            <a:noFill/>
          </a:ln>
        </p:spPr>
      </p:sp>
      <p:sp>
        <p:nvSpPr>
          <p:cNvPr id="46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 Security Tools, Platforms,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3.3.4: Video - Cisco SecureX Demonstration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62" name="PlaceHolder 3"/>
          <p:cNvSpPr>
            <a:spLocks noGrp="1"/>
          </p:cNvSpPr>
          <p:nvPr>
            <p:ph type="sldNum" idx="6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2589170-A73D-458C-8AFE-8E0545FEE3D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0" y="0"/>
            <a:ext cx="0" cy="0"/>
          </a:xfrm>
          <a:prstGeom prst="rect">
            <a:avLst/>
          </a:prstGeom>
          <a:ln w="0">
            <a:noFill/>
          </a:ln>
        </p:spPr>
      </p:sp>
      <p:sp>
        <p:nvSpPr>
          <p:cNvPr id="46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 Security Tools, Platforms,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3.3.5: Security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65" name="PlaceHolder 3"/>
          <p:cNvSpPr>
            <a:spLocks noGrp="1"/>
          </p:cNvSpPr>
          <p:nvPr>
            <p:ph type="sldNum" idx="7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0316303-B40F-47D9-B9B4-90B62CF1050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0" y="0"/>
            <a:ext cx="0" cy="0"/>
          </a:xfrm>
          <a:prstGeom prst="rect">
            <a:avLst/>
          </a:prstGeom>
          <a:ln w="0">
            <a:noFill/>
          </a:ln>
        </p:spPr>
      </p:sp>
      <p:sp>
        <p:nvSpPr>
          <p:cNvPr id="46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 Mitigating Common Network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68" name="PlaceHolder 3"/>
          <p:cNvSpPr>
            <a:spLocks noGrp="1"/>
          </p:cNvSpPr>
          <p:nvPr>
            <p:ph type="sldNum" idx="7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42BC6A6-F732-4062-974E-D8BA07F27D7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Rectangle 11"/>
          <p:cNvSpPr/>
          <p:nvPr/>
        </p:nvSpPr>
        <p:spPr>
          <a:xfrm>
            <a:off x="5929200" y="8680320"/>
            <a:ext cx="811440" cy="285840"/>
          </a:xfrm>
          <a:prstGeom prst="rect">
            <a:avLst/>
          </a:prstGeom>
          <a:noFill/>
          <a:ln w="0">
            <a:noFill/>
          </a:ln>
        </p:spPr>
        <p:style>
          <a:lnRef idx="0"/>
          <a:fillRef idx="0"/>
          <a:effectRef idx="0"/>
          <a:fontRef idx="minor"/>
        </p:style>
        <p:txBody>
          <a:bodyPr lIns="18720" rIns="18720" tIns="0" bIns="0" anchor="b">
            <a:noAutofit/>
          </a:bodyPr>
          <a:p>
            <a:pPr algn="r">
              <a:lnSpc>
                <a:spcPct val="100000"/>
              </a:lnSpc>
              <a:buNone/>
              <a:tabLst>
                <a:tab algn="l" pos="0"/>
              </a:tabLst>
            </a:pPr>
            <a:fld id="{718E04E4-DA80-4748-8DE3-9F28D4CAD5CC}" type="slidenum">
              <a:rPr b="0" lang="en-US" sz="800" spc="-1" strike="noStrike">
                <a:solidFill>
                  <a:srgbClr val="000000"/>
                </a:solidFill>
                <a:latin typeface="Arial"/>
                <a:ea typeface="ＭＳ Ｐゴシック"/>
              </a:rPr>
              <a:t>&lt;number&gt;</a:t>
            </a:fld>
            <a:endParaRPr b="0" lang="en-AU" sz="800" spc="-1" strike="noStrike">
              <a:latin typeface="Arial"/>
            </a:endParaRPr>
          </a:p>
        </p:txBody>
      </p:sp>
      <p:sp>
        <p:nvSpPr>
          <p:cNvPr id="389" name="PlaceHolder 1"/>
          <p:cNvSpPr>
            <a:spLocks noGrp="1"/>
          </p:cNvSpPr>
          <p:nvPr>
            <p:ph type="sldImg"/>
          </p:nvPr>
        </p:nvSpPr>
        <p:spPr>
          <a:xfrm>
            <a:off x="0" y="0"/>
            <a:ext cx="0" cy="0"/>
          </a:xfrm>
          <a:prstGeom prst="rect">
            <a:avLst/>
          </a:prstGeom>
          <a:ln w="0">
            <a:noFill/>
          </a:ln>
        </p:spPr>
      </p:sp>
      <p:sp>
        <p:nvSpPr>
          <p:cNvPr id="39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1200" spc="-1" strike="noStrike">
                <a:latin typeface="Arial"/>
              </a:rPr>
              <a:t>3.0 – Mitigating Threats</a:t>
            </a:r>
            <a:endParaRPr b="0" lang="en-AU" sz="1200" spc="-1" strike="noStrike">
              <a:latin typeface="Arial"/>
            </a:endParaRPr>
          </a:p>
          <a:p>
            <a:pPr marL="216000" indent="-216000">
              <a:lnSpc>
                <a:spcPct val="100000"/>
              </a:lnSpc>
              <a:buNone/>
              <a:tabLst>
                <a:tab algn="l" pos="0"/>
              </a:tabLst>
            </a:pPr>
            <a:r>
              <a:rPr b="0" lang="en-GB" sz="2000" spc="-1" strike="noStrike">
                <a:latin typeface="Arial"/>
              </a:rPr>
              <a:t>3.0.2 – What will I learn to do in this module?</a:t>
            </a:r>
            <a:endParaRPr b="0" lang="en-AU"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0" y="0"/>
            <a:ext cx="0" cy="0"/>
          </a:xfrm>
          <a:prstGeom prst="rect">
            <a:avLst/>
          </a:prstGeom>
          <a:ln w="0">
            <a:noFill/>
          </a:ln>
        </p:spPr>
      </p:sp>
      <p:sp>
        <p:nvSpPr>
          <p:cNvPr id="47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 Mitigating Common Network Attacks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3.4.1: Defending the Network</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71" name="PlaceHolder 3"/>
          <p:cNvSpPr>
            <a:spLocks noGrp="1"/>
          </p:cNvSpPr>
          <p:nvPr>
            <p:ph type="sldNum" idx="7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27841DA-3879-4E14-8335-52C3E019A1B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0" y="0"/>
            <a:ext cx="0" cy="0"/>
          </a:xfrm>
          <a:prstGeom prst="rect">
            <a:avLst/>
          </a:prstGeom>
          <a:ln w="0">
            <a:noFill/>
          </a:ln>
        </p:spPr>
      </p:sp>
      <p:sp>
        <p:nvSpPr>
          <p:cNvPr id="47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 Mitigating Common Network Attacks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3.4.2: Mitigating Malware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74" name="PlaceHolder 3"/>
          <p:cNvSpPr>
            <a:spLocks noGrp="1"/>
          </p:cNvSpPr>
          <p:nvPr>
            <p:ph type="sldNum" idx="7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A71B476-3197-490E-BF13-486F103E200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0" y="0"/>
            <a:ext cx="0" cy="0"/>
          </a:xfrm>
          <a:prstGeom prst="rect">
            <a:avLst/>
          </a:prstGeom>
          <a:ln w="0">
            <a:noFill/>
          </a:ln>
        </p:spPr>
      </p:sp>
      <p:sp>
        <p:nvSpPr>
          <p:cNvPr id="47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 Mitigating Common Network Attacks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3.4.3: Mitigating Worms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77" name="PlaceHolder 3"/>
          <p:cNvSpPr>
            <a:spLocks noGrp="1"/>
          </p:cNvSpPr>
          <p:nvPr>
            <p:ph type="sldNum" idx="7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A79D896-A67C-4290-B169-9E51E6F34ED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0" y="0"/>
            <a:ext cx="0" cy="0"/>
          </a:xfrm>
          <a:prstGeom prst="rect">
            <a:avLst/>
          </a:prstGeom>
          <a:ln w="0">
            <a:noFill/>
          </a:ln>
        </p:spPr>
      </p:sp>
      <p:sp>
        <p:nvSpPr>
          <p:cNvPr id="47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 Mitigating Common Network Attacks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3.4.4: Mitigating Reconnaissance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80" name="PlaceHolder 3"/>
          <p:cNvSpPr>
            <a:spLocks noGrp="1"/>
          </p:cNvSpPr>
          <p:nvPr>
            <p:ph type="sldNum" idx="7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9537C42-8426-4A26-8B62-56E63A4952B6}"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0" y="0"/>
            <a:ext cx="0" cy="0"/>
          </a:xfrm>
          <a:prstGeom prst="rect">
            <a:avLst/>
          </a:prstGeom>
          <a:ln w="0">
            <a:noFill/>
          </a:ln>
        </p:spPr>
      </p:sp>
      <p:sp>
        <p:nvSpPr>
          <p:cNvPr id="48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 Mitigating Common Network Attacks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3.4.5: Mitigating Access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83" name="PlaceHolder 3"/>
          <p:cNvSpPr>
            <a:spLocks noGrp="1"/>
          </p:cNvSpPr>
          <p:nvPr>
            <p:ph type="sldNum" idx="7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ECBDF38-1AEE-41D1-8A19-45DFBF0E6A9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0" y="0"/>
            <a:ext cx="0" cy="0"/>
          </a:xfrm>
          <a:prstGeom prst="rect">
            <a:avLst/>
          </a:prstGeom>
          <a:ln w="0">
            <a:noFill/>
          </a:ln>
        </p:spPr>
      </p:sp>
      <p:sp>
        <p:nvSpPr>
          <p:cNvPr id="48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 Mitigating Common Network Attacks</a:t>
            </a:r>
            <a:endParaRPr b="0" lang="en-AU" sz="2000" spc="-1" strike="noStrike">
              <a:latin typeface="Arial"/>
            </a:endParaRPr>
          </a:p>
          <a:p>
            <a:pPr marL="216000" indent="-216000">
              <a:lnSpc>
                <a:spcPct val="100000"/>
              </a:lnSpc>
              <a:buNone/>
              <a:tabLst>
                <a:tab algn="l" pos="0"/>
              </a:tabLst>
            </a:pPr>
            <a:r>
              <a:rPr b="0" lang="en-US" sz="2000" spc="-1" strike="noStrike">
                <a:latin typeface="Arial"/>
              </a:rPr>
              <a:t>3.4.6: Mitigating DoS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86" name="PlaceHolder 3"/>
          <p:cNvSpPr>
            <a:spLocks noGrp="1"/>
          </p:cNvSpPr>
          <p:nvPr>
            <p:ph type="sldNum" idx="7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4852B45-6F41-477F-8D9E-F9D6F1006E8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0" y="0"/>
            <a:ext cx="0" cy="0"/>
          </a:xfrm>
          <a:prstGeom prst="rect">
            <a:avLst/>
          </a:prstGeom>
          <a:ln w="0">
            <a:noFill/>
          </a:ln>
        </p:spPr>
      </p:sp>
      <p:sp>
        <p:nvSpPr>
          <p:cNvPr id="48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3.5: Cisco Network Foundation Protection Framework</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89" name="PlaceHolder 3"/>
          <p:cNvSpPr>
            <a:spLocks noGrp="1"/>
          </p:cNvSpPr>
          <p:nvPr>
            <p:ph type="sldNum" idx="7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7768226-D076-4E94-A156-5066CE33E87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0" y="0"/>
            <a:ext cx="0" cy="0"/>
          </a:xfrm>
          <a:prstGeom prst="rect">
            <a:avLst/>
          </a:prstGeom>
          <a:ln w="0">
            <a:noFill/>
          </a:ln>
        </p:spPr>
      </p:sp>
      <p:sp>
        <p:nvSpPr>
          <p:cNvPr id="49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3.5: Cisco Network Foundation Protection Framework</a:t>
            </a:r>
            <a:endParaRPr b="0" lang="en-AU" sz="2000" spc="-1" strike="noStrike">
              <a:latin typeface="Arial"/>
            </a:endParaRPr>
          </a:p>
          <a:p>
            <a:pPr marL="216000" indent="-216000">
              <a:lnSpc>
                <a:spcPct val="100000"/>
              </a:lnSpc>
              <a:buNone/>
              <a:tabLst>
                <a:tab algn="l" pos="0"/>
              </a:tabLst>
            </a:pPr>
            <a:r>
              <a:rPr b="0" lang="en-US" sz="2000" spc="-1" strike="noStrike">
                <a:latin typeface="Arial"/>
              </a:rPr>
              <a:t>3.5.1: NFP Framework</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92" name="PlaceHolder 3"/>
          <p:cNvSpPr>
            <a:spLocks noGrp="1"/>
          </p:cNvSpPr>
          <p:nvPr>
            <p:ph type="sldNum" idx="7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68501E3-FA96-4078-B9FF-35B3F807EE3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0" y="0"/>
            <a:ext cx="0" cy="0"/>
          </a:xfrm>
          <a:prstGeom prst="rect">
            <a:avLst/>
          </a:prstGeom>
          <a:ln w="0">
            <a:noFill/>
          </a:ln>
        </p:spPr>
      </p:sp>
      <p:sp>
        <p:nvSpPr>
          <p:cNvPr id="49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3.5: Cisco Network Foundation Protection Framework</a:t>
            </a:r>
            <a:endParaRPr b="0" lang="en-AU" sz="2000" spc="-1" strike="noStrike">
              <a:latin typeface="Arial"/>
            </a:endParaRPr>
          </a:p>
          <a:p>
            <a:pPr marL="216000" indent="-216000">
              <a:lnSpc>
                <a:spcPct val="100000"/>
              </a:lnSpc>
              <a:buNone/>
              <a:tabLst>
                <a:tab algn="l" pos="0"/>
              </a:tabLst>
            </a:pPr>
            <a:r>
              <a:rPr b="0" lang="en-US" sz="2000" spc="-1" strike="noStrike">
                <a:latin typeface="Arial"/>
              </a:rPr>
              <a:t>3.5.2: Securing the Control Plane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95" name="PlaceHolder 3"/>
          <p:cNvSpPr>
            <a:spLocks noGrp="1"/>
          </p:cNvSpPr>
          <p:nvPr>
            <p:ph type="sldNum" idx="8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904C5F5-E459-47C3-A778-EFFD6451F88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0" y="0"/>
            <a:ext cx="0" cy="0"/>
          </a:xfrm>
          <a:prstGeom prst="rect">
            <a:avLst/>
          </a:prstGeom>
          <a:ln w="0">
            <a:noFill/>
          </a:ln>
        </p:spPr>
      </p:sp>
      <p:sp>
        <p:nvSpPr>
          <p:cNvPr id="49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3.5: Cisco Network Foundation Protection Framework</a:t>
            </a:r>
            <a:endParaRPr b="0" lang="en-AU" sz="2000" spc="-1" strike="noStrike">
              <a:latin typeface="Arial"/>
            </a:endParaRPr>
          </a:p>
          <a:p>
            <a:pPr marL="216000" indent="-216000">
              <a:lnSpc>
                <a:spcPct val="100000"/>
              </a:lnSpc>
              <a:buNone/>
              <a:tabLst>
                <a:tab algn="l" pos="0"/>
              </a:tabLst>
            </a:pPr>
            <a:r>
              <a:rPr b="0" lang="en-US" sz="2000" spc="-1" strike="noStrike">
                <a:latin typeface="Arial"/>
              </a:rPr>
              <a:t>3.5.3: Securing the Management Plane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98" name="PlaceHolder 3"/>
          <p:cNvSpPr>
            <a:spLocks noGrp="1"/>
          </p:cNvSpPr>
          <p:nvPr>
            <p:ph type="sldNum" idx="8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E81EA4B-C4DF-49D8-A822-C1CE69BB65B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0" y="0"/>
            <a:ext cx="0" cy="0"/>
          </a:xfrm>
          <a:prstGeom prst="rect">
            <a:avLst/>
          </a:prstGeom>
          <a:ln w="0">
            <a:noFill/>
          </a:ln>
        </p:spPr>
      </p:sp>
      <p:sp>
        <p:nvSpPr>
          <p:cNvPr id="39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3.1: Defending the Network</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93" name="PlaceHolder 3"/>
          <p:cNvSpPr>
            <a:spLocks noGrp="1"/>
          </p:cNvSpPr>
          <p:nvPr>
            <p:ph type="sldNum" idx="4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93EC927-82C6-45C7-936C-BFF7F0B938D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0" y="0"/>
            <a:ext cx="0" cy="0"/>
          </a:xfrm>
          <a:prstGeom prst="rect">
            <a:avLst/>
          </a:prstGeom>
          <a:ln w="0">
            <a:noFill/>
          </a:ln>
        </p:spPr>
      </p:sp>
      <p:sp>
        <p:nvSpPr>
          <p:cNvPr id="50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3.5: Cisco Network Foundation Protection Framework</a:t>
            </a:r>
            <a:endParaRPr b="0" lang="en-AU" sz="2000" spc="-1" strike="noStrike">
              <a:latin typeface="Arial"/>
            </a:endParaRPr>
          </a:p>
          <a:p>
            <a:pPr marL="216000" indent="-216000">
              <a:lnSpc>
                <a:spcPct val="100000"/>
              </a:lnSpc>
              <a:buNone/>
              <a:tabLst>
                <a:tab algn="l" pos="0"/>
              </a:tabLst>
            </a:pPr>
            <a:r>
              <a:rPr b="0" lang="en-US" sz="2000" spc="-1" strike="noStrike">
                <a:latin typeface="Arial"/>
              </a:rPr>
              <a:t>3.5.4: Securing the Data Plane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01" name="PlaceHolder 3"/>
          <p:cNvSpPr>
            <a:spLocks noGrp="1"/>
          </p:cNvSpPr>
          <p:nvPr>
            <p:ph type="sldNum" idx="8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325E241-45D7-4FCC-99D0-12668069A08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0" y="0"/>
            <a:ext cx="0" cy="0"/>
          </a:xfrm>
          <a:prstGeom prst="rect">
            <a:avLst/>
          </a:prstGeom>
          <a:ln w="0">
            <a:noFill/>
          </a:ln>
        </p:spPr>
      </p:sp>
      <p:sp>
        <p:nvSpPr>
          <p:cNvPr id="39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3.1: Defending the Network</a:t>
            </a:r>
            <a:endParaRPr b="0" lang="en-AU" sz="2000" spc="-1" strike="noStrike">
              <a:latin typeface="Arial"/>
            </a:endParaRPr>
          </a:p>
          <a:p>
            <a:pPr marL="216000" indent="-216000">
              <a:lnSpc>
                <a:spcPct val="100000"/>
              </a:lnSpc>
              <a:buNone/>
              <a:tabLst>
                <a:tab algn="l" pos="0"/>
              </a:tabLst>
            </a:pPr>
            <a:r>
              <a:rPr b="0" lang="en-US" sz="2000" spc="-1" strike="noStrike">
                <a:latin typeface="Arial"/>
              </a:rPr>
              <a:t>3.1.1: Network Security Professionals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96" name="PlaceHolder 3"/>
          <p:cNvSpPr>
            <a:spLocks noGrp="1"/>
          </p:cNvSpPr>
          <p:nvPr>
            <p:ph type="sldNum" idx="4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36CC6F7-32F3-4238-8BBB-08E8660E121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0" y="0"/>
            <a:ext cx="0" cy="0"/>
          </a:xfrm>
          <a:prstGeom prst="rect">
            <a:avLst/>
          </a:prstGeom>
          <a:ln w="0">
            <a:noFill/>
          </a:ln>
        </p:spPr>
      </p:sp>
      <p:sp>
        <p:nvSpPr>
          <p:cNvPr id="39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3.1: Defending the Network</a:t>
            </a:r>
            <a:endParaRPr b="0" lang="en-AU" sz="2000" spc="-1" strike="noStrike">
              <a:latin typeface="Arial"/>
            </a:endParaRPr>
          </a:p>
          <a:p>
            <a:pPr marL="216000" indent="-216000">
              <a:lnSpc>
                <a:spcPct val="100000"/>
              </a:lnSpc>
              <a:buNone/>
              <a:tabLst>
                <a:tab algn="l" pos="0"/>
              </a:tabLst>
            </a:pPr>
            <a:r>
              <a:rPr b="0" lang="en-US" sz="2000" spc="-1" strike="noStrike">
                <a:latin typeface="Arial"/>
              </a:rPr>
              <a:t>3.1.2: Network Intelligence Communities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99" name="PlaceHolder 3"/>
          <p:cNvSpPr>
            <a:spLocks noGrp="1"/>
          </p:cNvSpPr>
          <p:nvPr>
            <p:ph type="sldNum" idx="4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56ABE98-838D-4E1C-BA2A-1A69599396A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0" y="0"/>
            <a:ext cx="0" cy="0"/>
          </a:xfrm>
          <a:prstGeom prst="rect">
            <a:avLst/>
          </a:prstGeom>
          <a:ln w="0">
            <a:noFill/>
          </a:ln>
        </p:spPr>
      </p:sp>
      <p:sp>
        <p:nvSpPr>
          <p:cNvPr id="40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3.1: Defending the Network</a:t>
            </a:r>
            <a:endParaRPr b="0" lang="en-AU" sz="2000" spc="-1" strike="noStrike">
              <a:latin typeface="Arial"/>
            </a:endParaRPr>
          </a:p>
          <a:p>
            <a:pPr marL="216000" indent="-216000">
              <a:lnSpc>
                <a:spcPct val="100000"/>
              </a:lnSpc>
              <a:buNone/>
              <a:tabLst>
                <a:tab algn="l" pos="0"/>
              </a:tabLst>
            </a:pPr>
            <a:r>
              <a:rPr b="0" lang="en-US" sz="2000" spc="-1" strike="noStrike">
                <a:latin typeface="Arial"/>
              </a:rPr>
              <a:t>3.1.2: Network Intelligence Communities (Cont.)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02" name="PlaceHolder 3"/>
          <p:cNvSpPr>
            <a:spLocks noGrp="1"/>
          </p:cNvSpPr>
          <p:nvPr>
            <p:ph type="sldNum" idx="4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B48AAC9-1D80-4B54-B605-5B8840E3E86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0" y="0"/>
            <a:ext cx="0" cy="0"/>
          </a:xfrm>
          <a:prstGeom prst="rect">
            <a:avLst/>
          </a:prstGeom>
          <a:ln w="0">
            <a:noFill/>
          </a:ln>
        </p:spPr>
      </p:sp>
      <p:sp>
        <p:nvSpPr>
          <p:cNvPr id="40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3.1: Defending the Network</a:t>
            </a:r>
            <a:endParaRPr b="0" lang="en-AU" sz="2000" spc="-1" strike="noStrike">
              <a:latin typeface="Arial"/>
            </a:endParaRPr>
          </a:p>
          <a:p>
            <a:pPr marL="216000" indent="-216000">
              <a:lnSpc>
                <a:spcPct val="100000"/>
              </a:lnSpc>
              <a:buNone/>
              <a:tabLst>
                <a:tab algn="l" pos="0"/>
              </a:tabLst>
            </a:pPr>
            <a:r>
              <a:rPr b="0" lang="en-US" sz="2000" spc="-1" strike="noStrike">
                <a:latin typeface="Arial"/>
              </a:rPr>
              <a:t>3.1.3: Network Security Certifications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05" name="PlaceHolder 3"/>
          <p:cNvSpPr>
            <a:spLocks noGrp="1"/>
          </p:cNvSpPr>
          <p:nvPr>
            <p:ph type="sldNum" idx="5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DA88BDB-AEBA-4A82-9EF0-1AA17CC8605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0" y="0"/>
            <a:ext cx="0" cy="0"/>
          </a:xfrm>
          <a:prstGeom prst="rect">
            <a:avLst/>
          </a:prstGeom>
          <a:ln w="0">
            <a:noFill/>
          </a:ln>
        </p:spPr>
      </p:sp>
      <p:sp>
        <p:nvSpPr>
          <p:cNvPr id="40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3: Mitigating Threats</a:t>
            </a:r>
            <a:endParaRPr b="0" lang="en-AU" sz="2000" spc="-1" strike="noStrike">
              <a:latin typeface="Arial"/>
            </a:endParaRPr>
          </a:p>
          <a:p>
            <a:pPr marL="216000" indent="-216000">
              <a:lnSpc>
                <a:spcPct val="100000"/>
              </a:lnSpc>
              <a:buNone/>
              <a:tabLst>
                <a:tab algn="l" pos="0"/>
              </a:tabLst>
            </a:pPr>
            <a:r>
              <a:rPr b="0" lang="en-US" sz="2000" spc="-1" strike="noStrike">
                <a:latin typeface="Arial"/>
              </a:rPr>
              <a:t>3.1: Defending the Network</a:t>
            </a:r>
            <a:endParaRPr b="0" lang="en-AU" sz="2000" spc="-1" strike="noStrike">
              <a:latin typeface="Arial"/>
            </a:endParaRPr>
          </a:p>
          <a:p>
            <a:pPr marL="216000" indent="-216000">
              <a:lnSpc>
                <a:spcPct val="100000"/>
              </a:lnSpc>
              <a:buNone/>
              <a:tabLst>
                <a:tab algn="l" pos="0"/>
              </a:tabLst>
            </a:pPr>
            <a:r>
              <a:rPr b="0" lang="en-US" sz="2000" spc="-1" strike="noStrike">
                <a:latin typeface="Arial"/>
              </a:rPr>
              <a:t>3.1.4: Communications Security: CIA</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408" name="PlaceHolder 3"/>
          <p:cNvSpPr>
            <a:spLocks noGrp="1"/>
          </p:cNvSpPr>
          <p:nvPr>
            <p:ph type="sldNum" idx="5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28E43F9-A5AF-4952-8623-7330DAD2EA7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DF0A39B7-FE6E-4201-9EAB-5ADAC462A717}"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9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1"/>
          </p:nvPr>
        </p:nvSpPr>
        <p:spPr/>
        <p:txBody>
          <a:bodyPr/>
          <a:p>
            <a:fld id="{C0048405-CB70-4188-95E5-F98407E8D678}"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1"/>
          </p:nvPr>
        </p:nvSpPr>
        <p:spPr/>
        <p:txBody>
          <a:bodyPr/>
          <a:p>
            <a:fld id="{A140C620-5A36-44BE-8B45-AE397D0E6F87}"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0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1"/>
          </p:nvPr>
        </p:nvSpPr>
        <p:spPr/>
        <p:txBody>
          <a:bodyPr/>
          <a:p>
            <a:fld id="{61C02B95-74B9-46E5-A4FE-C76A36AF3E42}"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1"/>
          </p:nvPr>
        </p:nvSpPr>
        <p:spPr/>
        <p:txBody>
          <a:bodyPr/>
          <a:p>
            <a:fld id="{37D3F831-9395-4ED8-9F54-EB3675BFCE71}"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1"/>
          </p:nvPr>
        </p:nvSpPr>
        <p:spPr/>
        <p:txBody>
          <a:bodyPr/>
          <a:p>
            <a:fld id="{0191F3FB-63F2-425D-8241-7856EA3D16C7}"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C223A4EC-5BEA-4D0F-8605-AA5DA33354DA}"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5C5F865D-44E1-469A-AF8A-13395F41E196}"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2CB5A7DB-D240-465B-B6A3-824387FD3119}"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1"/>
          </p:nvPr>
        </p:nvSpPr>
        <p:spPr/>
        <p:txBody>
          <a:bodyPr/>
          <a:p>
            <a:fld id="{87F71D58-AFEF-4D06-986A-1ECFB4164088}"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1"/>
          </p:nvPr>
        </p:nvSpPr>
        <p:spPr/>
        <p:txBody>
          <a:bodyPr/>
          <a:p>
            <a:fld id="{F6BDA067-5DFB-4FF8-AAF4-63E680BF642B}"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1"/>
          </p:nvPr>
        </p:nvSpPr>
        <p:spPr/>
        <p:txBody>
          <a:bodyPr/>
          <a:p>
            <a:fld id="{DF8F56E9-707F-4915-9756-B71EAF35494A}"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16DC4FB1-7480-4922-8AF1-3E023C14F378}"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2"/>
          </p:nvPr>
        </p:nvSpPr>
        <p:spPr/>
        <p:txBody>
          <a:bodyPr/>
          <a:p>
            <a:fld id="{AAD1B457-637C-4325-8D95-C227427DB0BB}"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2"/>
          </p:nvPr>
        </p:nvSpPr>
        <p:spPr/>
        <p:txBody>
          <a:bodyPr/>
          <a:p>
            <a:fld id="{DD8DD611-0649-4DF8-85B6-C47AE59387EF}"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4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2"/>
          </p:nvPr>
        </p:nvSpPr>
        <p:spPr/>
        <p:txBody>
          <a:bodyPr/>
          <a:p>
            <a:fld id="{29AFB278-7F13-4F1A-B5FB-BCBABA64BE01}"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2"/>
          </p:nvPr>
        </p:nvSpPr>
        <p:spPr/>
        <p:txBody>
          <a:bodyPr/>
          <a:p>
            <a:fld id="{25C39660-15DA-4AC7-8E07-F67C36A5F3A2}"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2"/>
          </p:nvPr>
        </p:nvSpPr>
        <p:spPr/>
        <p:txBody>
          <a:bodyPr/>
          <a:p>
            <a:fld id="{82081BCA-6802-41A2-8B8B-7A6690D7700F}"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BA39C3DF-BBB1-442E-9304-33F6908B9706}"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5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2ACA9528-4FD4-4F99-A4A2-0B907FAE8A4A}"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5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50DB58AB-CE97-4713-B4CD-DEA677013F4C}"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2"/>
          </p:nvPr>
        </p:nvSpPr>
        <p:spPr/>
        <p:txBody>
          <a:bodyPr/>
          <a:p>
            <a:fld id="{2DFB4FFC-46A7-4FAC-8802-1F6E222B5CAF}"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2"/>
          </p:nvPr>
        </p:nvSpPr>
        <p:spPr/>
        <p:txBody>
          <a:bodyPr/>
          <a:p>
            <a:fld id="{09E7A111-1761-4944-8060-1B6A0EFF995B}"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2"/>
          </p:nvPr>
        </p:nvSpPr>
        <p:spPr/>
        <p:txBody>
          <a:bodyPr/>
          <a:p>
            <a:fld id="{D5CFF41A-E972-4B53-913A-3F14D58C43B7}"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ED256DBA-D091-42C1-85FF-88A1C223E6E5}"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3"/>
          </p:nvPr>
        </p:nvSpPr>
        <p:spPr/>
        <p:txBody>
          <a:bodyPr/>
          <a:p>
            <a:fld id="{9159D2A1-DC24-4DEB-88C2-D7081A67512D}"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3"/>
          </p:nvPr>
        </p:nvSpPr>
        <p:spPr/>
        <p:txBody>
          <a:bodyPr/>
          <a:p>
            <a:fld id="{83C3C39D-3663-4E3D-BD8C-59DC7796D8FF}"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8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3"/>
          </p:nvPr>
        </p:nvSpPr>
        <p:spPr/>
        <p:txBody>
          <a:bodyPr/>
          <a:p>
            <a:fld id="{966E1E3F-AD45-4553-8F4D-145FDFC3EFD1}"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3"/>
          </p:nvPr>
        </p:nvSpPr>
        <p:spPr/>
        <p:txBody>
          <a:bodyPr/>
          <a:p>
            <a:fld id="{BC069368-5EE3-41E4-9D89-DAEBCC2548EA}"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3"/>
          </p:nvPr>
        </p:nvSpPr>
        <p:spPr/>
        <p:txBody>
          <a:bodyPr/>
          <a:p>
            <a:fld id="{4BA5DF51-DD10-4609-8457-2BD43C79FC0A}"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9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BBCBB135-1A3A-474F-AE52-848D0BC8CBDE}"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0B519D8E-9748-4C15-B6F4-2A540E32FC91}"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1C0F285B-D3FB-48DA-97E9-237638974F3F}"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3"/>
          </p:nvPr>
        </p:nvSpPr>
        <p:spPr/>
        <p:txBody>
          <a:bodyPr/>
          <a:p>
            <a:fld id="{B524F675-4764-4E31-BAD1-7375931F1BD0}"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3"/>
          </p:nvPr>
        </p:nvSpPr>
        <p:spPr/>
        <p:txBody>
          <a:bodyPr/>
          <a:p>
            <a:fld id="{8FAD8D97-CCF9-4F39-BA5D-C972C02DE621}"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1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3"/>
          </p:nvPr>
        </p:nvSpPr>
        <p:spPr/>
        <p:txBody>
          <a:bodyPr/>
          <a:p>
            <a:fld id="{CB0B0CF7-3388-48F2-A01D-3840B13ABB25}"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Object 3" descr="/Users/phillipball/Projects/Cisco/Netacad 3/netacad-vudu/src/pptx/assets/Cisco_logo.png"/>
          <p:cNvPicPr/>
          <p:nvPr/>
        </p:nvPicPr>
        <p:blipFill>
          <a:blip r:embed="rId3"/>
          <a:srcRect l="0" t="-33333" r="0" b="-33333"/>
          <a:stretch/>
        </p:blipFill>
        <p:spPr>
          <a:xfrm>
            <a:off x="457200" y="257040"/>
            <a:ext cx="912960" cy="912960"/>
          </a:xfrm>
          <a:prstGeom prst="rect">
            <a:avLst/>
          </a:prstGeom>
          <a:ln w="0">
            <a:noFill/>
          </a:ln>
        </p:spPr>
      </p:pic>
      <p:sp>
        <p:nvSpPr>
          <p:cNvPr id="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9" name="Object 3" descr="/Users/phillipball/Projects/Cisco/Netacad 3/netacad-vudu/src/pptx/assets/Cisco_logo.png"/>
          <p:cNvPicPr/>
          <p:nvPr/>
        </p:nvPicPr>
        <p:blipFill>
          <a:blip r:embed="rId3"/>
          <a:srcRect l="0" t="-33333" r="0" b="-33333"/>
          <a:stretch/>
        </p:blipFill>
        <p:spPr>
          <a:xfrm>
            <a:off x="457200" y="257040"/>
            <a:ext cx="912960" cy="912960"/>
          </a:xfrm>
          <a:prstGeom prst="rect">
            <a:avLst/>
          </a:prstGeom>
          <a:ln w="0">
            <a:noFill/>
          </a:ln>
        </p:spPr>
      </p:pic>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Rectangle 7"/>
          <p:cNvSpPr/>
          <p:nvPr/>
        </p:nvSpPr>
        <p:spPr>
          <a:xfrm>
            <a:off x="8388720" y="4743000"/>
            <a:ext cx="471600" cy="153000"/>
          </a:xfrm>
          <a:prstGeom prst="rect">
            <a:avLst/>
          </a:prstGeom>
          <a:noFill/>
          <a:ln w="9525">
            <a:noFill/>
          </a:ln>
        </p:spPr>
        <p:style>
          <a:lnRef idx="0"/>
          <a:fillRef idx="0"/>
          <a:effectRef idx="0"/>
          <a:fontRef idx="minor"/>
        </p:style>
        <p:txBody>
          <a:bodyPr wrap="none" lIns="61560" rIns="61560" tIns="30960" bIns="30960" anchor="b">
            <a:spAutoFit/>
          </a:bodyPr>
          <a:p>
            <a:pPr algn="r">
              <a:lnSpc>
                <a:spcPct val="100000"/>
              </a:lnSpc>
              <a:buNone/>
            </a:pPr>
            <a:fld id="{853AE6AF-2F82-4BEF-B230-A4B8F8A5047A}" type="slidenum">
              <a:rPr b="0" lang="en-US" sz="600" spc="-1" strike="noStrike">
                <a:solidFill>
                  <a:srgbClr val="d9d9d9"/>
                </a:solidFill>
                <a:latin typeface="Arial"/>
                <a:ea typeface="DejaVu Sans"/>
              </a:rPr>
              <a:t>&lt;number&gt;</a:t>
            </a:fld>
            <a:endParaRPr b="0" lang="en-AU" sz="600" spc="-1" strike="noStrike">
              <a:latin typeface="Arial"/>
            </a:endParaRPr>
          </a:p>
        </p:txBody>
      </p:sp>
      <p:sp>
        <p:nvSpPr>
          <p:cNvPr id="79" name="Rectangle 4"/>
          <p:cNvSpPr/>
          <p:nvPr/>
        </p:nvSpPr>
        <p:spPr>
          <a:xfrm>
            <a:off x="5867640" y="4741560"/>
            <a:ext cx="2656440" cy="153000"/>
          </a:xfrm>
          <a:prstGeom prst="rect">
            <a:avLst/>
          </a:prstGeom>
          <a:noFill/>
          <a:ln w="9525">
            <a:noFill/>
          </a:ln>
        </p:spPr>
        <p:style>
          <a:lnRef idx="0"/>
          <a:fillRef idx="0"/>
          <a:effectRef idx="0"/>
          <a:fontRef idx="minor"/>
        </p:style>
        <p:txBody>
          <a:bodyPr lIns="61560" rIns="61560" tIns="30960" bIns="30960" anchor="b">
            <a:spAutoFit/>
          </a:bodyPr>
          <a:p>
            <a:pPr>
              <a:lnSpc>
                <a:spcPct val="100000"/>
              </a:lnSpc>
              <a:buNone/>
            </a:pPr>
            <a:r>
              <a:rPr b="0" lang="en-US" sz="600" spc="-1" strike="noStrike">
                <a:solidFill>
                  <a:srgbClr val="d9d9d9"/>
                </a:solidFill>
                <a:latin typeface="Arial"/>
                <a:ea typeface="DejaVu Sans"/>
              </a:rPr>
              <a:t>© 2021  Cisco and/or its affiliates. All rights reserved.   Cisco Confidential</a:t>
            </a:r>
            <a:endParaRPr b="0" lang="en-AU" sz="600" spc="-1" strike="noStrike">
              <a:latin typeface="Arial"/>
            </a:endParaRPr>
          </a:p>
        </p:txBody>
      </p:sp>
      <p:grpSp>
        <p:nvGrpSpPr>
          <p:cNvPr id="80" name="Group 4"/>
          <p:cNvGrpSpPr/>
          <p:nvPr/>
        </p:nvGrpSpPr>
        <p:grpSpPr>
          <a:xfrm>
            <a:off x="507960" y="4715280"/>
            <a:ext cx="338760" cy="179280"/>
            <a:chOff x="507960" y="4715280"/>
            <a:chExt cx="338760" cy="179280"/>
          </a:xfrm>
        </p:grpSpPr>
        <p:sp>
          <p:nvSpPr>
            <p:cNvPr id="81" name="Rectangle 5"/>
            <p:cNvSpPr/>
            <p:nvPr/>
          </p:nvSpPr>
          <p:spPr>
            <a:xfrm>
              <a:off x="604440" y="4835160"/>
              <a:ext cx="13320" cy="58320"/>
            </a:xfrm>
            <a:prstGeom prst="rect">
              <a:avLst/>
            </a:prstGeom>
            <a:solidFill>
              <a:schemeClr val="accent5"/>
            </a:solidFill>
            <a:ln w="0">
              <a:noFill/>
            </a:ln>
          </p:spPr>
          <p:style>
            <a:lnRef idx="0"/>
            <a:fillRef idx="0"/>
            <a:effectRef idx="0"/>
            <a:fontRef idx="minor"/>
          </p:style>
        </p:sp>
        <p:sp>
          <p:nvSpPr>
            <p:cNvPr id="82" name="Freeform 6"/>
            <p:cNvSpPr/>
            <p:nvPr/>
          </p:nvSpPr>
          <p:spPr>
            <a:xfrm>
              <a:off x="694440" y="4834440"/>
              <a:ext cx="43200" cy="60120"/>
            </a:xfrm>
            <a:custGeom>
              <a:avLst/>
              <a:gdLst/>
              <a:ah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3" name="Freeform 7"/>
            <p:cNvSpPr/>
            <p:nvPr/>
          </p:nvSpPr>
          <p:spPr>
            <a:xfrm>
              <a:off x="538560" y="4834440"/>
              <a:ext cx="43920" cy="60120"/>
            </a:xfrm>
            <a:custGeom>
              <a:avLst/>
              <a:gdLst/>
              <a:ah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4" name="Freeform 8"/>
            <p:cNvSpPr/>
            <p:nvPr/>
          </p:nvSpPr>
          <p:spPr>
            <a:xfrm>
              <a:off x="755280" y="4834440"/>
              <a:ext cx="60120" cy="60120"/>
            </a:xfrm>
            <a:custGeom>
              <a:avLst/>
              <a:gdLst/>
              <a:ah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fillRef idx="0"/>
            <a:effectRef idx="0"/>
            <a:fontRef idx="minor"/>
          </p:style>
        </p:sp>
        <p:sp>
          <p:nvSpPr>
            <p:cNvPr id="85" name="Freeform 9"/>
            <p:cNvSpPr/>
            <p:nvPr/>
          </p:nvSpPr>
          <p:spPr>
            <a:xfrm>
              <a:off x="639000" y="4834440"/>
              <a:ext cx="39240" cy="60120"/>
            </a:xfrm>
            <a:custGeom>
              <a:avLst/>
              <a:gdLst/>
              <a:ah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fillRef idx="0"/>
            <a:effectRef idx="0"/>
            <a:fontRef idx="minor"/>
          </p:style>
        </p:sp>
        <p:sp>
          <p:nvSpPr>
            <p:cNvPr id="86" name="Freeform 10"/>
            <p:cNvSpPr/>
            <p:nvPr/>
          </p:nvSpPr>
          <p:spPr>
            <a:xfrm>
              <a:off x="507960" y="4763880"/>
              <a:ext cx="13320" cy="2916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87" name="Freeform 11"/>
            <p:cNvSpPr/>
            <p:nvPr/>
          </p:nvSpPr>
          <p:spPr>
            <a:xfrm>
              <a:off x="548640" y="4743720"/>
              <a:ext cx="13320" cy="4932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88" name="Freeform 12"/>
            <p:cNvSpPr/>
            <p:nvPr/>
          </p:nvSpPr>
          <p:spPr>
            <a:xfrm>
              <a:off x="589320" y="4715280"/>
              <a:ext cx="13320" cy="92880"/>
            </a:xfrm>
            <a:custGeom>
              <a:avLst/>
              <a:gdLst/>
              <a:ah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89" name="Freeform 13"/>
            <p:cNvSpPr/>
            <p:nvPr/>
          </p:nvSpPr>
          <p:spPr>
            <a:xfrm>
              <a:off x="630000" y="4743720"/>
              <a:ext cx="13320" cy="4932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0" name="Freeform 14"/>
            <p:cNvSpPr/>
            <p:nvPr/>
          </p:nvSpPr>
          <p:spPr>
            <a:xfrm>
              <a:off x="670680" y="4763880"/>
              <a:ext cx="13320" cy="2916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91" name="Freeform 15"/>
            <p:cNvSpPr/>
            <p:nvPr/>
          </p:nvSpPr>
          <p:spPr>
            <a:xfrm>
              <a:off x="711360" y="4743720"/>
              <a:ext cx="13320" cy="4932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2" name="Freeform 16"/>
            <p:cNvSpPr/>
            <p:nvPr/>
          </p:nvSpPr>
          <p:spPr>
            <a:xfrm>
              <a:off x="752040" y="4715280"/>
              <a:ext cx="13320" cy="92880"/>
            </a:xfrm>
            <a:custGeom>
              <a:avLst/>
              <a:gdLst/>
              <a:ah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93" name="Freeform 17"/>
            <p:cNvSpPr/>
            <p:nvPr/>
          </p:nvSpPr>
          <p:spPr>
            <a:xfrm>
              <a:off x="792720" y="4743720"/>
              <a:ext cx="13320" cy="4932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4" name="Freeform 18"/>
            <p:cNvSpPr/>
            <p:nvPr/>
          </p:nvSpPr>
          <p:spPr>
            <a:xfrm>
              <a:off x="833400" y="4763880"/>
              <a:ext cx="13320" cy="29160"/>
            </a:xfrm>
            <a:custGeom>
              <a:avLst/>
              <a:gdLst/>
              <a:ah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grpSp>
      <p:sp>
        <p:nvSpPr>
          <p:cNvPr id="95" name="PlaceHolder 1"/>
          <p:cNvSpPr>
            <a:spLocks noGrp="1"/>
          </p:cNvSpPr>
          <p:nvPr>
            <p:ph type="sldNum" idx="1"/>
          </p:nvPr>
        </p:nvSpPr>
        <p:spPr>
          <a:xfrm>
            <a:off x="8473320" y="4954320"/>
            <a:ext cx="675360" cy="187920"/>
          </a:xfrm>
          <a:prstGeom prst="rect">
            <a:avLst/>
          </a:prstGeom>
          <a:noFill/>
          <a:ln w="0">
            <a:noFill/>
          </a:ln>
        </p:spPr>
        <p:txBody>
          <a:bodyPr lIns="90000" rIns="90000" tIns="45000" bIns="45000" anchor="ctr">
            <a:noAutofit/>
          </a:bodyPr>
          <a:lstStyle>
            <a:lvl1pPr algn="r">
              <a:lnSpc>
                <a:spcPct val="100000"/>
              </a:lnSpc>
              <a:buNone/>
              <a:defRPr b="0" lang="en-US" sz="520" spc="-1" strike="noStrike">
                <a:solidFill>
                  <a:srgbClr val="595959"/>
                </a:solidFill>
                <a:latin typeface="Arial"/>
              </a:defRPr>
            </a:lvl1pPr>
          </a:lstStyle>
          <a:p>
            <a:pPr algn="r">
              <a:lnSpc>
                <a:spcPct val="100000"/>
              </a:lnSpc>
              <a:buNone/>
            </a:pPr>
            <a:fld id="{6BEB9994-CF6C-4C50-92E2-4895B2D3E6B3}" type="slidenum">
              <a:rPr b="0" lang="en-US" sz="520" spc="-1" strike="noStrike">
                <a:solidFill>
                  <a:srgbClr val="595959"/>
                </a:solidFill>
                <a:latin typeface="Arial"/>
              </a:rPr>
              <a:t>&lt;number&gt;</a:t>
            </a:fld>
            <a:endParaRPr b="0" lang="en-AU" sz="520" spc="-1" strike="noStrike">
              <a:latin typeface="Times New Roman"/>
            </a:endParaRPr>
          </a:p>
        </p:txBody>
      </p:sp>
      <p:sp>
        <p:nvSpPr>
          <p:cNvPr id="96"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9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394f"/>
        </a:solidFill>
      </p:bgPr>
    </p:bg>
    <p:spTree>
      <p:nvGrpSpPr>
        <p:cNvPr id="1" name=""/>
        <p:cNvGrpSpPr/>
        <p:nvPr/>
      </p:nvGrpSpPr>
      <p:grpSpPr>
        <a:xfrm>
          <a:off x="0" y="0"/>
          <a:ext cx="0" cy="0"/>
          <a:chOff x="0" y="0"/>
          <a:chExt cx="0" cy="0"/>
        </a:xfrm>
      </p:grpSpPr>
      <p:sp>
        <p:nvSpPr>
          <p:cNvPr id="134" name="Object2"/>
          <p:cNvSpPr/>
          <p:nvPr/>
        </p:nvSpPr>
        <p:spPr>
          <a:xfrm>
            <a:off x="914400" y="4629240"/>
            <a:ext cx="7770960" cy="22716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ea typeface="DejaVu Sans"/>
              </a:rPr>
              <a:t>© 2021  Cisco and/or its affiliates. All rights reserved.   Cisco Confidential</a:t>
            </a:r>
            <a:endParaRPr b="0" lang="en-AU" sz="600" spc="-1" strike="noStrike">
              <a:latin typeface="Arial"/>
            </a:endParaRPr>
          </a:p>
        </p:txBody>
      </p:sp>
      <p:pic>
        <p:nvPicPr>
          <p:cNvPr id="135" name="Object 3" descr="/Users/phillipball/Projects/Cisco/Netacad 3/netacad-vudu/src/pptx/assets/Cisco_logo_sm.png"/>
          <p:cNvPicPr/>
          <p:nvPr/>
        </p:nvPicPr>
        <p:blipFill>
          <a:blip r:embed="rId2"/>
          <a:srcRect l="0" t="-16633" r="0" b="-16633"/>
          <a:stretch/>
        </p:blipFill>
        <p:spPr>
          <a:xfrm>
            <a:off x="457200" y="4629240"/>
            <a:ext cx="364320" cy="364320"/>
          </a:xfrm>
          <a:prstGeom prst="rect">
            <a:avLst/>
          </a:prstGeom>
          <a:ln w="0">
            <a:noFill/>
          </a:ln>
        </p:spPr>
      </p:pic>
      <p:sp>
        <p:nvSpPr>
          <p:cNvPr id="136" name="PlaceHolder 1"/>
          <p:cNvSpPr>
            <a:spLocks noGrp="1"/>
          </p:cNvSpPr>
          <p:nvPr>
            <p:ph type="sldNum" idx="2"/>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7545B86-F197-47A5-A4F5-6A7E0EEE794E}" type="slidenum">
              <a:rPr b="0" lang="en-US" sz="600" spc="-1" strike="noStrike">
                <a:solidFill>
                  <a:srgbClr val="d9d9d9"/>
                </a:solidFill>
                <a:latin typeface="Calibri"/>
              </a:rPr>
              <a:t>&lt;number&gt;</a:t>
            </a:fld>
            <a:endParaRPr b="0" lang="en-AU" sz="600" spc="-1" strike="noStrike">
              <a:latin typeface="Times New Roman"/>
            </a:endParaRPr>
          </a:p>
        </p:txBody>
      </p:sp>
      <p:sp>
        <p:nvSpPr>
          <p:cNvPr id="137"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138"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ffffff"/>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ffffff"/>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ffffff"/>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ffffff"/>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ffffff"/>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ffffff"/>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Object3"/>
          <p:cNvSpPr/>
          <p:nvPr/>
        </p:nvSpPr>
        <p:spPr>
          <a:xfrm>
            <a:off x="914400" y="4629240"/>
            <a:ext cx="7770960" cy="22716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ea typeface="DejaVu Sans"/>
              </a:rPr>
              <a:t>© 2021  Cisco and/or its affiliates. All rights reserved.   Cisco Confidential</a:t>
            </a:r>
            <a:endParaRPr b="0" lang="en-AU" sz="600" spc="-1" strike="noStrike">
              <a:latin typeface="Arial"/>
            </a:endParaRPr>
          </a:p>
        </p:txBody>
      </p:sp>
      <p:pic>
        <p:nvPicPr>
          <p:cNvPr id="176" name="Object 4" descr="/Users/phillipball/Projects/Cisco/Netacad 3/netacad-vudu/src/pptx/assets/Cisco_logo_sm.png"/>
          <p:cNvPicPr/>
          <p:nvPr/>
        </p:nvPicPr>
        <p:blipFill>
          <a:blip r:embed="rId2"/>
          <a:stretch/>
        </p:blipFill>
        <p:spPr>
          <a:xfrm>
            <a:off x="457200" y="4629240"/>
            <a:ext cx="364320" cy="181440"/>
          </a:xfrm>
          <a:prstGeom prst="rect">
            <a:avLst/>
          </a:prstGeom>
          <a:ln w="0">
            <a:noFill/>
          </a:ln>
        </p:spPr>
      </p:pic>
      <p:sp>
        <p:nvSpPr>
          <p:cNvPr id="177" name="PlaceHolder 1"/>
          <p:cNvSpPr>
            <a:spLocks noGrp="1"/>
          </p:cNvSpPr>
          <p:nvPr>
            <p:ph type="sldNum" idx="3"/>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69B22E4-797D-4462-A0C5-6C387C6C8960}" type="slidenum">
              <a:rPr b="0" lang="en-US" sz="600" spc="-1" strike="noStrike">
                <a:solidFill>
                  <a:srgbClr val="d9d9d9"/>
                </a:solidFill>
                <a:latin typeface="Calibri"/>
              </a:rPr>
              <a:t>&lt;number&gt;</a:t>
            </a:fld>
            <a:endParaRPr b="0" lang="en-AU" sz="600" spc="-1" strike="noStrike">
              <a:latin typeface="Times New Roman"/>
            </a:endParaRPr>
          </a:p>
        </p:txBody>
      </p:sp>
      <p:sp>
        <p:nvSpPr>
          <p:cNvPr id="178"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17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9.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9.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9.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p:nvPr>
        </p:nvSpPr>
        <p:spPr>
          <a:xfrm>
            <a:off x="457200" y="1542960"/>
            <a:ext cx="6399360" cy="1827360"/>
          </a:xfrm>
          <a:prstGeom prst="rect">
            <a:avLst/>
          </a:prstGeom>
          <a:noFill/>
          <a:ln w="0">
            <a:noFill/>
          </a:ln>
        </p:spPr>
        <p:txBody>
          <a:bodyPr lIns="90000" rIns="90000" tIns="45000" bIns="45000" anchor="t">
            <a:noAutofit/>
          </a:bodyPr>
          <a:p>
            <a:pPr>
              <a:lnSpc>
                <a:spcPct val="100000"/>
              </a:lnSpc>
              <a:spcBef>
                <a:spcPts val="720"/>
              </a:spcBef>
              <a:buNone/>
              <a:tabLst>
                <a:tab algn="l" pos="0"/>
              </a:tabLst>
            </a:pPr>
            <a:r>
              <a:rPr b="0" lang="en-US" sz="3600" spc="-1" strike="noStrike">
                <a:solidFill>
                  <a:srgbClr val="afe8fb"/>
                </a:solidFill>
                <a:latin typeface="Arial"/>
                <a:ea typeface="Arial"/>
              </a:rPr>
              <a:t> </a:t>
            </a:r>
            <a:r>
              <a:rPr b="0" lang="en-US" sz="3600" spc="-1" strike="noStrike">
                <a:solidFill>
                  <a:srgbClr val="afe8fb"/>
                </a:solidFill>
                <a:latin typeface="Arial"/>
                <a:ea typeface="Arial"/>
              </a:rPr>
              <a:t>Mitigating Threats</a:t>
            </a:r>
            <a:endParaRPr b="0" lang="en-AU" sz="3600" spc="-1" strike="noStrike">
              <a:latin typeface="Arial"/>
            </a:endParaRPr>
          </a:p>
        </p:txBody>
      </p:sp>
      <p:sp>
        <p:nvSpPr>
          <p:cNvPr id="223" name="Object2"/>
          <p:cNvSpPr/>
          <p:nvPr/>
        </p:nvSpPr>
        <p:spPr>
          <a:xfrm>
            <a:off x="457200" y="3343320"/>
            <a:ext cx="3656160" cy="912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cee8c3"/>
                </a:solidFill>
                <a:latin typeface="Arial"/>
                <a:ea typeface="Arial"/>
              </a:rPr>
              <a:t>Instructor Materials</a:t>
            </a:r>
            <a:endParaRPr b="0" lang="en-AU" sz="2000" spc="-1" strike="noStrike">
              <a:latin typeface="Arial"/>
            </a:endParaRPr>
          </a:p>
        </p:txBody>
      </p:sp>
      <p:sp>
        <p:nvSpPr>
          <p:cNvPr id="224" name="PlaceHolder 2"/>
          <p:cNvSpPr>
            <a:spLocks noGrp="1"/>
          </p:cNvSpPr>
          <p:nvPr>
            <p:ph/>
          </p:nvPr>
        </p:nvSpPr>
        <p:spPr>
          <a:xfrm>
            <a:off x="457200" y="4114800"/>
            <a:ext cx="3656160" cy="91296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 </a:t>
            </a:r>
            <a:endParaRPr b="0" lang="en-AU" sz="1200" spc="-1" strike="noStrike">
              <a:latin typeface="Arial"/>
            </a:endParaRPr>
          </a:p>
          <a:p>
            <a:pPr>
              <a:lnSpc>
                <a:spcPct val="100000"/>
              </a:lnSpc>
              <a:spcBef>
                <a:spcPts val="241"/>
              </a:spcBef>
              <a:buNone/>
              <a:tabLst>
                <a:tab algn="l" pos="0"/>
              </a:tabLst>
            </a:pP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p:nvPr>
        </p:nvSpPr>
        <p:spPr>
          <a:xfrm>
            <a:off x="457200" y="2057400"/>
            <a:ext cx="8228160" cy="91296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3.2 Network Security Policies</a:t>
            </a:r>
            <a:endParaRPr b="0" lang="en-AU" sz="4600" spc="-1" strike="noStrike">
              <a:latin typeface="Arial"/>
            </a:endParaRPr>
          </a:p>
        </p:txBody>
      </p:sp>
      <p:sp>
        <p:nvSpPr>
          <p:cNvPr id="254" name="PlaceHolder 2"/>
          <p:cNvSpPr>
            <a:spLocks noGrp="1"/>
          </p:cNvSpPr>
          <p:nvPr>
            <p:ph type="sldNum" idx="13"/>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5FD877E-69A2-40A8-ACEF-B99D6B38F7B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Policies</a:t>
            </a:r>
            <a:endParaRPr b="0" lang="en-AU" sz="1600" spc="-1" strike="noStrike">
              <a:latin typeface="Arial"/>
            </a:endParaRPr>
          </a:p>
        </p:txBody>
      </p:sp>
      <p:sp>
        <p:nvSpPr>
          <p:cNvPr id="256" name="PlaceHolder 2"/>
          <p:cNvSpPr>
            <a:spLocks noGrp="1"/>
          </p:cNvSpPr>
          <p:nvPr>
            <p:ph/>
          </p:nvPr>
        </p:nvSpPr>
        <p:spPr>
          <a:xfrm>
            <a:off x="0" y="274320"/>
            <a:ext cx="9142560" cy="390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Network Security Domains</a:t>
            </a:r>
            <a:endParaRPr b="0" lang="en-AU" sz="2200" spc="-1" strike="noStrike">
              <a:latin typeface="Arial"/>
            </a:endParaRPr>
          </a:p>
        </p:txBody>
      </p:sp>
      <p:sp>
        <p:nvSpPr>
          <p:cNvPr id="257" name="TextBox 4"/>
          <p:cNvSpPr/>
          <p:nvPr/>
        </p:nvSpPr>
        <p:spPr>
          <a:xfrm>
            <a:off x="380880" y="701280"/>
            <a:ext cx="808524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There are 14 network security domains specified by the International Organization for Standardization (ISO)/International Electrotechnical Commission (IEC).</a:t>
            </a:r>
            <a:endParaRPr b="0" lang="en-AU" sz="1400" spc="-1" strike="noStrike">
              <a:latin typeface="Arial"/>
            </a:endParaRPr>
          </a:p>
        </p:txBody>
      </p:sp>
      <p:graphicFrame>
        <p:nvGraphicFramePr>
          <p:cNvPr id="258" name="Table 14"/>
          <p:cNvGraphicFramePr/>
          <p:nvPr/>
        </p:nvGraphicFramePr>
        <p:xfrm>
          <a:off x="91440" y="1259280"/>
          <a:ext cx="8960400" cy="0"/>
        </p:xfrm>
        <a:graphic>
          <a:graphicData uri="http://schemas.openxmlformats.org/drawingml/2006/table">
            <a:tbl>
              <a:tblPr/>
              <a:tblGrid>
                <a:gridCol w="3413520"/>
                <a:gridCol w="5547240"/>
              </a:tblGrid>
              <a:tr h="0">
                <a:tc>
                  <a:txBody>
                    <a:bodyPr lIns="37800" rIns="37800" anchor="t">
                      <a:noAutofit/>
                    </a:bodyPr>
                    <a:p>
                      <a:pPr>
                        <a:lnSpc>
                          <a:spcPct val="100000"/>
                        </a:lnSpc>
                        <a:buNone/>
                      </a:pPr>
                      <a:r>
                        <a:rPr b="0" lang="en-US" sz="1200" spc="-1" strike="noStrike">
                          <a:solidFill>
                            <a:srgbClr val="ffffff"/>
                          </a:solidFill>
                          <a:latin typeface="Calibri"/>
                        </a:rPr>
                        <a:t>Network Security Domain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Information Security Policies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This annex is designed to ensure that security policies are created, reviewed, and maintained.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Organization of Information Security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This is the governance model set out by an organization for information security. It assigns responsibilities for information security tasks within in organization.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58585b"/>
                          </a:solidFill>
                          <a:latin typeface="Calibri"/>
                        </a:rPr>
                        <a:t>Human Resources Security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This addresses security responsibilities relating to employees joining, moving within, and leaving an organization.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Asset Management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This concerns the way that organizations create an inventory of and classification scheme for information assets.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58585b"/>
                          </a:solidFill>
                          <a:latin typeface="Calibri"/>
                        </a:rPr>
                        <a:t>Access Control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This describes the restriction of access rights to networks, systems, applications, functions, and data.</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Cryptography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This concerns data encryption and the management of sensitive information to protect confidentiality, integrity, and availability of data.</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58585b"/>
                          </a:solidFill>
                          <a:latin typeface="Calibri"/>
                        </a:rPr>
                        <a:t>Physical and Environmental Security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This describes the protection of the physical computer facilities and equipment within an organization.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259" name="PlaceHolder 3"/>
          <p:cNvSpPr>
            <a:spLocks noGrp="1"/>
          </p:cNvSpPr>
          <p:nvPr>
            <p:ph type="sldNum" idx="14"/>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B3E5CD0-57DF-4820-8681-CD768E2C74A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Policies</a:t>
            </a:r>
            <a:endParaRPr b="0" lang="en-AU" sz="1600" spc="-1" strike="noStrike">
              <a:latin typeface="Arial"/>
            </a:endParaRPr>
          </a:p>
        </p:txBody>
      </p:sp>
      <p:sp>
        <p:nvSpPr>
          <p:cNvPr id="261"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Network Security Domains (Cont.)</a:t>
            </a:r>
            <a:endParaRPr b="0" lang="en-AU" sz="2200" spc="-1" strike="noStrike">
              <a:latin typeface="Arial"/>
            </a:endParaRPr>
          </a:p>
        </p:txBody>
      </p:sp>
      <p:graphicFrame>
        <p:nvGraphicFramePr>
          <p:cNvPr id="262" name="Table 14"/>
          <p:cNvGraphicFramePr/>
          <p:nvPr/>
        </p:nvGraphicFramePr>
        <p:xfrm>
          <a:off x="91440" y="883800"/>
          <a:ext cx="8960760" cy="0"/>
        </p:xfrm>
        <a:graphic>
          <a:graphicData uri="http://schemas.openxmlformats.org/drawingml/2006/table">
            <a:tbl>
              <a:tblPr/>
              <a:tblGrid>
                <a:gridCol w="4480560"/>
                <a:gridCol w="4480560"/>
              </a:tblGrid>
              <a:tr h="0">
                <a:tc>
                  <a:txBody>
                    <a:bodyPr lIns="37800" rIns="37800" anchor="t">
                      <a:noAutofit/>
                    </a:bodyPr>
                    <a:p>
                      <a:pPr>
                        <a:lnSpc>
                          <a:spcPct val="100000"/>
                        </a:lnSpc>
                        <a:buNone/>
                      </a:pPr>
                      <a:r>
                        <a:rPr b="0" lang="en-US" sz="1200" spc="-1" strike="noStrike">
                          <a:solidFill>
                            <a:srgbClr val="ffffff"/>
                          </a:solidFill>
                          <a:latin typeface="Calibri"/>
                        </a:rPr>
                        <a:t>Network Security Domain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Operations Security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This describes the management of technical security controls in systems and networks including malware defenses, data backup, logging and monitoring, vulnerability management, and audit considerations. This domain is also concerned with the integrity of software that is used in business operations.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Communications Security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This concerns the security of data as it is communicated on networks, both within an organization or between and organization and third parties such as customers or suppliers.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58585b"/>
                          </a:solidFill>
                          <a:latin typeface="Calibri"/>
                        </a:rPr>
                        <a:t>System Acquisition, Development, and Maintenance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This ensures that information security remains a central concern in an organization’s processes across the entire lifecycle, in both private and public networks.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Supplier Relationships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This concerns the specification of contractual agreements that protect an organization’s information and technology assets that are accessible by third parties that provide supplies and services to the organization.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58585b"/>
                          </a:solidFill>
                          <a:latin typeface="Calibri"/>
                        </a:rPr>
                        <a:t>Information Security Incident Management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This describes how to anticipate and respond to information security breaches.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263" name="PlaceHolder 3"/>
          <p:cNvSpPr>
            <a:spLocks noGrp="1"/>
          </p:cNvSpPr>
          <p:nvPr>
            <p:ph type="sldNum" idx="15"/>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C1E9F41-0036-4713-BA08-271D7C4C6EC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Policies</a:t>
            </a:r>
            <a:endParaRPr b="0" lang="en-AU" sz="1600" spc="-1" strike="noStrike">
              <a:latin typeface="Arial"/>
            </a:endParaRPr>
          </a:p>
        </p:txBody>
      </p:sp>
      <p:sp>
        <p:nvSpPr>
          <p:cNvPr id="265"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Network Security Domains (Cont.)</a:t>
            </a:r>
            <a:endParaRPr b="0" lang="en-AU" sz="2200" spc="-1" strike="noStrike">
              <a:latin typeface="Arial"/>
            </a:endParaRPr>
          </a:p>
        </p:txBody>
      </p:sp>
      <p:graphicFrame>
        <p:nvGraphicFramePr>
          <p:cNvPr id="266" name="Table 14"/>
          <p:cNvGraphicFramePr/>
          <p:nvPr/>
        </p:nvGraphicFramePr>
        <p:xfrm>
          <a:off x="91440" y="891720"/>
          <a:ext cx="8960760" cy="0"/>
        </p:xfrm>
        <a:graphic>
          <a:graphicData uri="http://schemas.openxmlformats.org/drawingml/2006/table">
            <a:tbl>
              <a:tblPr/>
              <a:tblGrid>
                <a:gridCol w="4480560"/>
                <a:gridCol w="4480560"/>
              </a:tblGrid>
              <a:tr h="0">
                <a:tc>
                  <a:txBody>
                    <a:bodyPr lIns="37800" rIns="37800" anchor="t">
                      <a:noAutofit/>
                    </a:bodyPr>
                    <a:p>
                      <a:pPr>
                        <a:lnSpc>
                          <a:spcPct val="100000"/>
                        </a:lnSpc>
                        <a:buNone/>
                      </a:pPr>
                      <a:r>
                        <a:rPr b="0" lang="en-US" sz="1200" spc="-1" strike="noStrike">
                          <a:solidFill>
                            <a:srgbClr val="ffffff"/>
                          </a:solidFill>
                          <a:latin typeface="Calibri"/>
                        </a:rPr>
                        <a:t>Network Security Domain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Business Continuity Management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This describes the protection, maintenance, and recovery of business-critical processes and systems.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Compliance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This describes the process of ensuring conformance with information security policies, standards, and regulations.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267" name="PlaceHolder 3"/>
          <p:cNvSpPr>
            <a:spLocks noGrp="1"/>
          </p:cNvSpPr>
          <p:nvPr>
            <p:ph type="sldNum" idx="16"/>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1408619-AF7E-4464-A3C4-50F4085806E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Policies</a:t>
            </a:r>
            <a:endParaRPr b="0" lang="en-AU" sz="1600" spc="-1" strike="noStrike">
              <a:latin typeface="Arial"/>
            </a:endParaRPr>
          </a:p>
        </p:txBody>
      </p:sp>
      <p:sp>
        <p:nvSpPr>
          <p:cNvPr id="269"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Business Policies</a:t>
            </a:r>
            <a:endParaRPr b="0" lang="en-AU" sz="2200" spc="-1" strike="noStrike">
              <a:latin typeface="Arial"/>
            </a:endParaRPr>
          </a:p>
        </p:txBody>
      </p:sp>
      <p:sp>
        <p:nvSpPr>
          <p:cNvPr id="270" name="TextBox 3"/>
          <p:cNvSpPr/>
          <p:nvPr/>
        </p:nvSpPr>
        <p:spPr>
          <a:xfrm>
            <a:off x="219240" y="685800"/>
            <a:ext cx="8694720" cy="942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Business policies are the guidelines that are developed by an organization to govern its actions. The policies define standards of correct behavior for the business and its employees. In networking, policies define the activities that are allowed on the network. This sets a baseline of acceptable use. If behavior that violates business policy is detected on the network, it is possible that a security breach has occurred.</a:t>
            </a:r>
            <a:endParaRPr b="0" lang="en-AU" sz="1400" spc="-1" strike="noStrike">
              <a:latin typeface="Arial"/>
            </a:endParaRPr>
          </a:p>
        </p:txBody>
      </p:sp>
      <p:graphicFrame>
        <p:nvGraphicFramePr>
          <p:cNvPr id="271" name="Table 15"/>
          <p:cNvGraphicFramePr/>
          <p:nvPr/>
        </p:nvGraphicFramePr>
        <p:xfrm>
          <a:off x="560520" y="1831680"/>
          <a:ext cx="8012520" cy="0"/>
        </p:xfrm>
        <a:graphic>
          <a:graphicData uri="http://schemas.openxmlformats.org/drawingml/2006/table">
            <a:tbl>
              <a:tblPr/>
              <a:tblGrid>
                <a:gridCol w="2900160"/>
                <a:gridCol w="5112720"/>
              </a:tblGrid>
              <a:tr h="0">
                <a:tc>
                  <a:txBody>
                    <a:bodyPr lIns="37800" rIns="37800" anchor="t">
                      <a:noAutofit/>
                    </a:bodyPr>
                    <a:p>
                      <a:pPr>
                        <a:lnSpc>
                          <a:spcPct val="100000"/>
                        </a:lnSpc>
                        <a:buNone/>
                      </a:pPr>
                      <a:r>
                        <a:rPr b="0" lang="en-US" sz="1200" spc="-1" strike="noStrike">
                          <a:solidFill>
                            <a:srgbClr val="ffffff"/>
                          </a:solidFill>
                          <a:latin typeface="Calibri"/>
                        </a:rPr>
                        <a:t>Policy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000000"/>
                          </a:solidFill>
                          <a:latin typeface="Calibri"/>
                        </a:rPr>
                        <a:t>Company policies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marL="171360" indent="-171360">
                        <a:lnSpc>
                          <a:spcPct val="100000"/>
                        </a:lnSpc>
                        <a:buClr>
                          <a:srgbClr val="000000"/>
                        </a:buClr>
                        <a:buFont typeface="Arial"/>
                        <a:buChar char="•"/>
                      </a:pPr>
                      <a:r>
                        <a:rPr b="0" lang="en-US" sz="1200" spc="-1" strike="noStrike">
                          <a:solidFill>
                            <a:srgbClr val="000000"/>
                          </a:solidFill>
                          <a:latin typeface="Calibri"/>
                        </a:rPr>
                        <a:t>These policies establish the rules of conduct and the responsibilities of both employees and employers. </a:t>
                      </a:r>
                      <a:endParaRPr b="0" lang="en-AU"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Calibri"/>
                        </a:rPr>
                        <a:t>Policies protect the rights of workers as well as the business interests of employers. </a:t>
                      </a:r>
                      <a:endParaRPr b="0" lang="en-AU"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Calibri"/>
                        </a:rPr>
                        <a:t>Depending on the needs of the organization, various policies and procedures establish rules regarding employee conduct, attendance, dress code, privacy and other areas related to the terms and conditions of employment.</a:t>
                      </a:r>
                      <a:endParaRPr b="0" lang="en-AU" sz="1200" spc="-1" strike="noStrike">
                        <a:latin typeface="Arial"/>
                      </a:endParaRPr>
                    </a:p>
                    <a:p>
                      <a:pPr>
                        <a:lnSpc>
                          <a:spcPct val="100000"/>
                        </a:lnSpc>
                        <a:buNone/>
                      </a:pP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Employee policies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marL="171360" indent="-171360">
                        <a:lnSpc>
                          <a:spcPct val="100000"/>
                        </a:lnSpc>
                        <a:buClr>
                          <a:srgbClr val="000000"/>
                        </a:buClr>
                        <a:buFont typeface="Arial"/>
                        <a:buChar char="•"/>
                      </a:pPr>
                      <a:r>
                        <a:rPr b="0" lang="en-US" sz="1200" spc="-1" strike="noStrike">
                          <a:solidFill>
                            <a:srgbClr val="000000"/>
                          </a:solidFill>
                          <a:latin typeface="Calibri"/>
                        </a:rPr>
                        <a:t>These policies are created and maintained by human resources staff to identify employee salary, pay schedule, employee benefits, work schedule, vacations, and more. </a:t>
                      </a:r>
                      <a:endParaRPr b="0" lang="en-AU"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Calibri"/>
                        </a:rPr>
                        <a:t>They are often provided to new employees to review and sign.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272" name="PlaceHolder 3"/>
          <p:cNvSpPr>
            <a:spLocks noGrp="1"/>
          </p:cNvSpPr>
          <p:nvPr>
            <p:ph type="sldNum" idx="17"/>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1D16FE6-4AB6-4A60-8F50-74A04A8234B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Policies</a:t>
            </a:r>
            <a:endParaRPr b="0" lang="en-AU" sz="1600" spc="-1" strike="noStrike">
              <a:latin typeface="Arial"/>
            </a:endParaRPr>
          </a:p>
        </p:txBody>
      </p:sp>
      <p:sp>
        <p:nvSpPr>
          <p:cNvPr id="274"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Business Policies (Cont.)</a:t>
            </a:r>
            <a:endParaRPr b="0" lang="en-AU" sz="2200" spc="-1" strike="noStrike">
              <a:latin typeface="Arial"/>
            </a:endParaRPr>
          </a:p>
        </p:txBody>
      </p:sp>
      <p:graphicFrame>
        <p:nvGraphicFramePr>
          <p:cNvPr id="275" name="Table 15"/>
          <p:cNvGraphicFramePr/>
          <p:nvPr/>
        </p:nvGraphicFramePr>
        <p:xfrm>
          <a:off x="91440" y="1188720"/>
          <a:ext cx="8960760" cy="0"/>
        </p:xfrm>
        <a:graphic>
          <a:graphicData uri="http://schemas.openxmlformats.org/drawingml/2006/table">
            <a:tbl>
              <a:tblPr/>
              <a:tblGrid>
                <a:gridCol w="4480560"/>
                <a:gridCol w="4480560"/>
              </a:tblGrid>
              <a:tr h="0">
                <a:tc>
                  <a:txBody>
                    <a:bodyPr lIns="37800" rIns="37800" anchor="t">
                      <a:noAutofit/>
                    </a:bodyPr>
                    <a:p>
                      <a:pPr>
                        <a:lnSpc>
                          <a:spcPct val="100000"/>
                        </a:lnSpc>
                        <a:buNone/>
                      </a:pPr>
                      <a:r>
                        <a:rPr b="0" lang="en-US" sz="1200" spc="-1" strike="noStrike">
                          <a:solidFill>
                            <a:srgbClr val="ffffff"/>
                          </a:solidFill>
                          <a:latin typeface="Calibri"/>
                        </a:rPr>
                        <a:t>Policy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000000"/>
                          </a:solidFill>
                          <a:latin typeface="Calibri"/>
                        </a:rPr>
                        <a:t>Security policies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marL="171360" indent="-171360">
                        <a:lnSpc>
                          <a:spcPct val="100000"/>
                        </a:lnSpc>
                        <a:buClr>
                          <a:srgbClr val="000000"/>
                        </a:buClr>
                        <a:buFont typeface="Arial"/>
                        <a:buChar char="•"/>
                      </a:pPr>
                      <a:r>
                        <a:rPr b="0" lang="en-US" sz="1200" spc="-1" strike="noStrike">
                          <a:solidFill>
                            <a:srgbClr val="000000"/>
                          </a:solidFill>
                          <a:latin typeface="Calibri"/>
                        </a:rPr>
                        <a:t>These policies identify a set of security objectives for a company, define the rules of behavior for users and administrators, and specify system requirements. </a:t>
                      </a:r>
                      <a:endParaRPr b="0" lang="en-AU"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Calibri"/>
                        </a:rPr>
                        <a:t>These objectives, rules, and requirements collectively ensure the security of a network and the computer systems in an organization. </a:t>
                      </a:r>
                      <a:endParaRPr b="0" lang="en-AU"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Calibri"/>
                        </a:rPr>
                        <a:t>Much like a continuity plan, a security policy is a constantly evolving document based on changes in the threat landscape, vulnerabilities, and business and employee requirements.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276" name="PlaceHolder 3"/>
          <p:cNvSpPr>
            <a:spLocks noGrp="1"/>
          </p:cNvSpPr>
          <p:nvPr>
            <p:ph type="sldNum" idx="18"/>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0BB4FAB-BDC0-480D-957D-DBF1FF5756B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Policies</a:t>
            </a:r>
            <a:endParaRPr b="0" lang="en-AU" sz="1600" spc="-1" strike="noStrike">
              <a:latin typeface="Arial"/>
            </a:endParaRPr>
          </a:p>
        </p:txBody>
      </p:sp>
      <p:sp>
        <p:nvSpPr>
          <p:cNvPr id="278"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Security Policy</a:t>
            </a:r>
            <a:endParaRPr b="0" lang="en-AU" sz="2200" spc="-1" strike="noStrike">
              <a:latin typeface="Arial"/>
            </a:endParaRPr>
          </a:p>
        </p:txBody>
      </p:sp>
      <p:sp>
        <p:nvSpPr>
          <p:cNvPr id="279" name="TextBox 3"/>
          <p:cNvSpPr/>
          <p:nvPr/>
        </p:nvSpPr>
        <p:spPr>
          <a:xfrm>
            <a:off x="228600" y="767160"/>
            <a:ext cx="8723520" cy="942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Security policies are used to inform users, staff, and managers of an organization’s requirements for protecting technology and information assets. A security policy also specifies the mechanisms that are needed to meet security requirements and provides a baseline from which to acquire, configure, and audit computer systems and networks for compliance. Policies that may be included in a security policy are:</a:t>
            </a:r>
            <a:endParaRPr b="0" lang="en-AU" sz="1400" spc="-1" strike="noStrike">
              <a:latin typeface="Arial"/>
            </a:endParaRPr>
          </a:p>
        </p:txBody>
      </p:sp>
      <p:graphicFrame>
        <p:nvGraphicFramePr>
          <p:cNvPr id="280" name="Table 16"/>
          <p:cNvGraphicFramePr/>
          <p:nvPr/>
        </p:nvGraphicFramePr>
        <p:xfrm>
          <a:off x="91440" y="1781280"/>
          <a:ext cx="8960760" cy="0"/>
        </p:xfrm>
        <a:graphic>
          <a:graphicData uri="http://schemas.openxmlformats.org/drawingml/2006/table">
            <a:tbl>
              <a:tblPr/>
              <a:tblGrid>
                <a:gridCol w="4480560"/>
                <a:gridCol w="4480560"/>
              </a:tblGrid>
              <a:tr h="0">
                <a:tc>
                  <a:txBody>
                    <a:bodyPr lIns="37800" rIns="37800" anchor="t">
                      <a:noAutofit/>
                    </a:bodyPr>
                    <a:p>
                      <a:pPr>
                        <a:lnSpc>
                          <a:spcPct val="100000"/>
                        </a:lnSpc>
                        <a:buNone/>
                      </a:pPr>
                      <a:r>
                        <a:rPr b="0" lang="en-US" sz="1200" spc="-1" strike="noStrike">
                          <a:solidFill>
                            <a:srgbClr val="ffffff"/>
                          </a:solidFill>
                          <a:latin typeface="Calibri"/>
                        </a:rPr>
                        <a:t>Policy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000000"/>
                          </a:solidFill>
                          <a:latin typeface="Calibri"/>
                        </a:rPr>
                        <a:t>Identification and authentication policy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Specifies authorized persons that can have access to network resources and identity verification procedures.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Password policies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Ensures passwords meet minimum requirements and are changed regularly.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000000"/>
                          </a:solidFill>
                          <a:latin typeface="Calibri"/>
                        </a:rPr>
                        <a:t>Acceptable Use Policy (AUP)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Identifies network applications and uses that are acceptable to the organization. It may also identify ramifications if this policy is violated.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Remote access policy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Identifies how remote users can access a network and what is accessible via remote connectivity.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000000"/>
                          </a:solidFill>
                          <a:latin typeface="Calibri"/>
                        </a:rPr>
                        <a:t>Network maintenance policy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Specifies network device operating systems and end user application update procedures.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Incident handling procedures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Describes how security incidents are handled.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281" name="PlaceHolder 3"/>
          <p:cNvSpPr>
            <a:spLocks noGrp="1"/>
          </p:cNvSpPr>
          <p:nvPr>
            <p:ph type="sldNum" idx="19"/>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816CBFB-74AF-4D0E-BDAD-B32F122EAC0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Policies</a:t>
            </a:r>
            <a:endParaRPr b="0" lang="en-AU" sz="1600" spc="-1" strike="noStrike">
              <a:latin typeface="Arial"/>
            </a:endParaRPr>
          </a:p>
        </p:txBody>
      </p:sp>
      <p:sp>
        <p:nvSpPr>
          <p:cNvPr id="283"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BYOD Policies</a:t>
            </a:r>
            <a:endParaRPr b="0" lang="en-AU" sz="2200" spc="-1" strike="noStrike">
              <a:latin typeface="Arial"/>
            </a:endParaRPr>
          </a:p>
        </p:txBody>
      </p:sp>
      <p:sp>
        <p:nvSpPr>
          <p:cNvPr id="284" name="TextBox 3"/>
          <p:cNvSpPr/>
          <p:nvPr/>
        </p:nvSpPr>
        <p:spPr>
          <a:xfrm>
            <a:off x="0" y="724320"/>
            <a:ext cx="8959680" cy="942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Many organizations must now also support Bring Your Own Device (BYOD). This enables employees to use their own mobile devices to access company systems, software, networks, or information. This can bring an increased information security risk because BYOD can lead to data breaches and greater liability for the organization. BYOD security best practices to help mitigate BYOD vulnerabilities are:</a:t>
            </a:r>
            <a:endParaRPr b="0" lang="en-AU" sz="1400" spc="-1" strike="noStrike">
              <a:latin typeface="Arial"/>
            </a:endParaRPr>
          </a:p>
        </p:txBody>
      </p:sp>
      <p:graphicFrame>
        <p:nvGraphicFramePr>
          <p:cNvPr id="285" name="Table 17"/>
          <p:cNvGraphicFramePr/>
          <p:nvPr/>
        </p:nvGraphicFramePr>
        <p:xfrm>
          <a:off x="91440" y="1866960"/>
          <a:ext cx="8960400" cy="0"/>
        </p:xfrm>
        <a:graphic>
          <a:graphicData uri="http://schemas.openxmlformats.org/drawingml/2006/table">
            <a:tbl>
              <a:tblPr/>
              <a:tblGrid>
                <a:gridCol w="3680280"/>
                <a:gridCol w="5280480"/>
              </a:tblGrid>
              <a:tr h="0">
                <a:tc>
                  <a:txBody>
                    <a:bodyPr lIns="37800" rIns="37800" anchor="t">
                      <a:noAutofit/>
                    </a:bodyPr>
                    <a:p>
                      <a:pPr>
                        <a:lnSpc>
                          <a:spcPct val="100000"/>
                        </a:lnSpc>
                        <a:buNone/>
                      </a:pPr>
                      <a:r>
                        <a:rPr b="0" lang="en-US" sz="1200" spc="-1" strike="noStrike">
                          <a:solidFill>
                            <a:srgbClr val="ffffff"/>
                          </a:solidFill>
                          <a:latin typeface="Calibri"/>
                        </a:rPr>
                        <a:t>Best Practice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000000"/>
                          </a:solidFill>
                          <a:latin typeface="Calibri"/>
                        </a:rPr>
                        <a:t>Password protected access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Use unique passwords for each device and account.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Manually control wireless connectivity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Turn off Wi-Fi and Bluetooth connectivity when not in use. Connect only to trusted networks.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000000"/>
                          </a:solidFill>
                          <a:latin typeface="Calibri"/>
                        </a:rPr>
                        <a:t>Keep updated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Always keep the device OS and other software updated. Updated software often contains security patches to mitigate against the latest threats or exploits.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Back up data</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Enable backup of the device in case it is lost or stolen.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000000"/>
                          </a:solidFill>
                          <a:latin typeface="Calibri"/>
                        </a:rPr>
                        <a:t>Enable “Find my Device”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Subscribe to a device locator service with remote wipe feature.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Provide antivirus software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Provide antivirus software for approved BYOD devices.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000000"/>
                          </a:solidFill>
                          <a:latin typeface="Calibri"/>
                        </a:rPr>
                        <a:t>Use Mobile Device Management (MDM) software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MDM software enables IT teams to implement security settings and software configurations on all devices that connect to company networks.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286" name="PlaceHolder 3"/>
          <p:cNvSpPr>
            <a:spLocks noGrp="1"/>
          </p:cNvSpPr>
          <p:nvPr>
            <p:ph type="sldNum" idx="20"/>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C3EEB9D-8F91-4EE4-98D6-8D38DC132C8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Policies</a:t>
            </a:r>
            <a:endParaRPr b="0" lang="en-AU" sz="1600" spc="-1" strike="noStrike">
              <a:latin typeface="Arial"/>
            </a:endParaRPr>
          </a:p>
        </p:txBody>
      </p:sp>
      <p:sp>
        <p:nvSpPr>
          <p:cNvPr id="288"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Regulatory and Standards Compliance</a:t>
            </a:r>
            <a:endParaRPr b="0" lang="en-AU" sz="2200" spc="-1" strike="noStrike">
              <a:latin typeface="Arial"/>
            </a:endParaRPr>
          </a:p>
        </p:txBody>
      </p:sp>
      <p:sp>
        <p:nvSpPr>
          <p:cNvPr id="289" name="Object4"/>
          <p:cNvSpPr/>
          <p:nvPr/>
        </p:nvSpPr>
        <p:spPr>
          <a:xfrm>
            <a:off x="392760" y="975240"/>
            <a:ext cx="8228160" cy="257040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There are also external regulations regarding network security. Network security professionals must be familiar with the laws and codes of ethics that are binding on Information Systems Security (INFOSEC) professionals.</a:t>
            </a:r>
            <a:endParaRPr b="0" lang="en-AU" sz="1400" spc="-1" strike="noStrike">
              <a:latin typeface="Arial"/>
            </a:endParaRPr>
          </a:p>
          <a:p>
            <a:pPr>
              <a:lnSpc>
                <a:spcPts val="2001"/>
              </a:lnSpc>
              <a:buNone/>
            </a:pPr>
            <a:endParaRPr b="0" lang="en-AU" sz="1400" spc="-1" strike="noStrike">
              <a:latin typeface="Arial"/>
            </a:endParaRPr>
          </a:p>
          <a:p>
            <a:pPr>
              <a:lnSpc>
                <a:spcPts val="2001"/>
              </a:lnSpc>
              <a:buNone/>
            </a:pPr>
            <a:r>
              <a:rPr b="0" lang="en-US" sz="1400" spc="-1" strike="noStrike">
                <a:solidFill>
                  <a:srgbClr val="000000"/>
                </a:solidFill>
                <a:latin typeface="Arial"/>
                <a:ea typeface="Arial"/>
              </a:rPr>
              <a:t>Many organizations are mandated to develop and implement security policies. Compliance regulations define what organizations are responsible for providing and the liability if they fail to comply. The compliance regulations that an organization is obligated to follow depend on the type of organization and the data that the organization handles. </a:t>
            </a:r>
            <a:endParaRPr b="0" lang="en-AU" sz="1400" spc="-1" strike="noStrike">
              <a:latin typeface="Arial"/>
            </a:endParaRPr>
          </a:p>
        </p:txBody>
      </p:sp>
      <p:sp>
        <p:nvSpPr>
          <p:cNvPr id="290" name="PlaceHolder 3"/>
          <p:cNvSpPr>
            <a:spLocks noGrp="1"/>
          </p:cNvSpPr>
          <p:nvPr>
            <p:ph type="sldNum" idx="21"/>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16D2244-6507-4266-9BBD-744F5D0B7C4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p:nvPr>
        </p:nvSpPr>
        <p:spPr>
          <a:xfrm>
            <a:off x="457200" y="2057400"/>
            <a:ext cx="8228160" cy="91296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3.3 Security Tools, Platforms, and Services</a:t>
            </a:r>
            <a:endParaRPr b="0" lang="en-AU" sz="4600" spc="-1" strike="noStrike">
              <a:latin typeface="Arial"/>
            </a:endParaRPr>
          </a:p>
        </p:txBody>
      </p:sp>
      <p:sp>
        <p:nvSpPr>
          <p:cNvPr id="292" name="PlaceHolder 2"/>
          <p:cNvSpPr>
            <a:spLocks noGrp="1"/>
          </p:cNvSpPr>
          <p:nvPr>
            <p:ph type="sldNum" idx="22"/>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8245588-AB36-4F55-B874-1B8C0500EBF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p:nvPr>
        </p:nvSpPr>
        <p:spPr>
          <a:xfrm>
            <a:off x="457200" y="1542960"/>
            <a:ext cx="6399360" cy="2570400"/>
          </a:xfrm>
          <a:prstGeom prst="rect">
            <a:avLst/>
          </a:prstGeom>
          <a:noFill/>
          <a:ln w="0">
            <a:noFill/>
          </a:ln>
        </p:spPr>
        <p:txBody>
          <a:bodyPr lIns="90000" rIns="90000" tIns="45000" bIns="45000" anchor="t">
            <a:noAutofit/>
          </a:bodyPr>
          <a:p>
            <a:pPr>
              <a:lnSpc>
                <a:spcPct val="100000"/>
              </a:lnSpc>
              <a:spcBef>
                <a:spcPts val="839"/>
              </a:spcBef>
              <a:buNone/>
              <a:tabLst>
                <a:tab algn="l" pos="0"/>
              </a:tabLst>
            </a:pPr>
            <a:r>
              <a:rPr b="0" lang="en-US" sz="4200" spc="-1" strike="noStrike">
                <a:solidFill>
                  <a:srgbClr val="afe8fb"/>
                </a:solidFill>
                <a:latin typeface="Arial"/>
                <a:ea typeface="Arial"/>
              </a:rPr>
              <a:t>Module 3: Mitigating Threats</a:t>
            </a:r>
            <a:endParaRPr b="0" lang="en-AU" sz="4200" spc="-1" strike="noStrike">
              <a:latin typeface="Arial"/>
            </a:endParaRPr>
          </a:p>
        </p:txBody>
      </p:sp>
      <p:sp>
        <p:nvSpPr>
          <p:cNvPr id="226" name="PlaceHolder 2"/>
          <p:cNvSpPr>
            <a:spLocks noGrp="1"/>
          </p:cNvSpPr>
          <p:nvPr>
            <p:ph/>
          </p:nvPr>
        </p:nvSpPr>
        <p:spPr>
          <a:xfrm>
            <a:off x="457200" y="4114800"/>
            <a:ext cx="3656160" cy="91296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 </a:t>
            </a:r>
            <a:endParaRPr b="0" lang="en-AU" sz="1200" spc="-1" strike="noStrike">
              <a:latin typeface="Arial"/>
            </a:endParaRPr>
          </a:p>
          <a:p>
            <a:pPr>
              <a:lnSpc>
                <a:spcPct val="100000"/>
              </a:lnSpc>
              <a:spcBef>
                <a:spcPts val="241"/>
              </a:spcBef>
              <a:buNone/>
              <a:tabLst>
                <a:tab algn="l" pos="0"/>
              </a:tabLst>
            </a:pPr>
            <a:r>
              <a:rPr b="0" lang="en-US" sz="1200" spc="-1" strike="noStrike">
                <a:solidFill>
                  <a:srgbClr val="afe8fb"/>
                </a:solidFill>
                <a:latin typeface="Arial"/>
                <a:ea typeface="Arial"/>
              </a:rPr>
              <a:t>(NETSEC)</a:t>
            </a: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Security Tools, Platforms, and Services</a:t>
            </a:r>
            <a:endParaRPr b="0" lang="en-AU" sz="1600" spc="-1" strike="noStrike">
              <a:latin typeface="Arial"/>
            </a:endParaRPr>
          </a:p>
        </p:txBody>
      </p:sp>
      <p:sp>
        <p:nvSpPr>
          <p:cNvPr id="294"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The Security Onion and The Security Artichoke</a:t>
            </a:r>
            <a:endParaRPr b="0" lang="en-AU" sz="2200" spc="-1" strike="noStrike">
              <a:latin typeface="Arial"/>
            </a:endParaRPr>
          </a:p>
        </p:txBody>
      </p:sp>
      <p:sp>
        <p:nvSpPr>
          <p:cNvPr id="295" name="Object4"/>
          <p:cNvSpPr/>
          <p:nvPr/>
        </p:nvSpPr>
        <p:spPr>
          <a:xfrm>
            <a:off x="95400" y="956520"/>
            <a:ext cx="3301200" cy="257040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A common analogy used to describe a defense-in-depth approach is called “the security onion.” A threat actor would have to peel away at a network’s defenses layer by layer in a manner similar to peeling an onion. Only after penetrating each layer would the threat actor reach the target data or system.</a:t>
            </a:r>
            <a:endParaRPr b="0" lang="en-AU" sz="1400" spc="-1" strike="noStrike">
              <a:latin typeface="Arial"/>
            </a:endParaRPr>
          </a:p>
          <a:p>
            <a:pPr>
              <a:lnSpc>
                <a:spcPts val="2001"/>
              </a:lnSpc>
              <a:buNone/>
            </a:pPr>
            <a:endParaRPr b="0" lang="en-AU" sz="1400" spc="-1" strike="noStrike">
              <a:latin typeface="Arial"/>
            </a:endParaRPr>
          </a:p>
          <a:p>
            <a:pPr>
              <a:lnSpc>
                <a:spcPts val="2001"/>
              </a:lnSpc>
              <a:buNone/>
            </a:pPr>
            <a:r>
              <a:rPr b="1" lang="en-US" sz="1400" spc="-1" strike="noStrike">
                <a:solidFill>
                  <a:srgbClr val="000000"/>
                </a:solidFill>
                <a:latin typeface="Arial"/>
                <a:ea typeface="Arial"/>
              </a:rPr>
              <a:t>Note</a:t>
            </a:r>
            <a:r>
              <a:rPr b="0" lang="en-US" sz="1400" spc="-1" strike="noStrike">
                <a:solidFill>
                  <a:srgbClr val="000000"/>
                </a:solidFill>
                <a:latin typeface="Arial"/>
                <a:ea typeface="Arial"/>
              </a:rPr>
              <a:t>: The security onion described on this page is a way of visualizing defense-in-depth. This is not to be confused with the Security Onion suite of network security tools.</a:t>
            </a:r>
            <a:endParaRPr b="0" lang="en-AU" sz="1400" spc="-1" strike="noStrike">
              <a:latin typeface="Arial"/>
            </a:endParaRPr>
          </a:p>
        </p:txBody>
      </p:sp>
      <p:pic>
        <p:nvPicPr>
          <p:cNvPr id="296" name="Picture 3" descr=""/>
          <p:cNvPicPr/>
          <p:nvPr/>
        </p:nvPicPr>
        <p:blipFill>
          <a:blip r:embed="rId1"/>
          <a:stretch/>
        </p:blipFill>
        <p:spPr>
          <a:xfrm>
            <a:off x="3493080" y="1188720"/>
            <a:ext cx="5355720" cy="2787840"/>
          </a:xfrm>
          <a:prstGeom prst="rect">
            <a:avLst/>
          </a:prstGeom>
          <a:ln w="0">
            <a:noFill/>
          </a:ln>
        </p:spPr>
      </p:pic>
      <p:sp>
        <p:nvSpPr>
          <p:cNvPr id="297" name="PlaceHolder 3"/>
          <p:cNvSpPr>
            <a:spLocks noGrp="1"/>
          </p:cNvSpPr>
          <p:nvPr>
            <p:ph type="sldNum" idx="23"/>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667E338-1241-4FB0-9060-E016A8AF3B4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Security Tools, Platforms, and Services</a:t>
            </a:r>
            <a:endParaRPr b="0" lang="en-AU" sz="1600" spc="-1" strike="noStrike">
              <a:latin typeface="Arial"/>
            </a:endParaRPr>
          </a:p>
        </p:txBody>
      </p:sp>
      <p:sp>
        <p:nvSpPr>
          <p:cNvPr id="299"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The Security Onion and The Security Artichoke (Cont.)</a:t>
            </a:r>
            <a:endParaRPr b="0" lang="en-AU" sz="2200" spc="-1" strike="noStrike">
              <a:latin typeface="Arial"/>
            </a:endParaRPr>
          </a:p>
        </p:txBody>
      </p:sp>
      <p:sp>
        <p:nvSpPr>
          <p:cNvPr id="300" name="Object4"/>
          <p:cNvSpPr/>
          <p:nvPr/>
        </p:nvSpPr>
        <p:spPr>
          <a:xfrm>
            <a:off x="102240" y="1044000"/>
            <a:ext cx="3956400" cy="257040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Arial"/>
              </a:rPr>
              <a:t>The changing landscape of networking, such as the evolution of borderless networks, has changed this analogy to the “security artichoke”, which benefits threat actors because they no longer have to peel away each layer. They only need to remove certain “artichoke leaves.” The threat actor peels away the security armor along the perimeter to get to the “heart” of the enterprise.</a:t>
            </a:r>
            <a:endParaRPr b="0" lang="en-AU" sz="1600" spc="-1" strike="noStrike">
              <a:latin typeface="Arial"/>
            </a:endParaRPr>
          </a:p>
        </p:txBody>
      </p:sp>
      <p:pic>
        <p:nvPicPr>
          <p:cNvPr id="301" name="Picture 3" descr=""/>
          <p:cNvPicPr/>
          <p:nvPr/>
        </p:nvPicPr>
        <p:blipFill>
          <a:blip r:embed="rId1"/>
          <a:stretch/>
        </p:blipFill>
        <p:spPr>
          <a:xfrm>
            <a:off x="4752720" y="735120"/>
            <a:ext cx="4106160" cy="3892680"/>
          </a:xfrm>
          <a:prstGeom prst="rect">
            <a:avLst/>
          </a:prstGeom>
          <a:ln w="0">
            <a:noFill/>
          </a:ln>
        </p:spPr>
      </p:pic>
      <p:sp>
        <p:nvSpPr>
          <p:cNvPr id="302" name="PlaceHolder 3"/>
          <p:cNvSpPr>
            <a:spLocks noGrp="1"/>
          </p:cNvSpPr>
          <p:nvPr>
            <p:ph type="sldNum" idx="24"/>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33F8190-FF86-4530-8B19-90DCEA1B595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Security Tools, Platforms, and Services</a:t>
            </a:r>
            <a:endParaRPr b="0" lang="en-AU" sz="1600" spc="-1" strike="noStrike">
              <a:latin typeface="Arial"/>
            </a:endParaRPr>
          </a:p>
        </p:txBody>
      </p:sp>
      <p:sp>
        <p:nvSpPr>
          <p:cNvPr id="304"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Security Testing Tools</a:t>
            </a:r>
            <a:endParaRPr b="0" lang="en-AU" sz="2200" spc="-1" strike="noStrike">
              <a:latin typeface="Arial"/>
            </a:endParaRPr>
          </a:p>
        </p:txBody>
      </p:sp>
      <p:sp>
        <p:nvSpPr>
          <p:cNvPr id="305" name="TextBox 3"/>
          <p:cNvSpPr/>
          <p:nvPr/>
        </p:nvSpPr>
        <p:spPr>
          <a:xfrm>
            <a:off x="0" y="711720"/>
            <a:ext cx="8933040" cy="942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Ethical hacking involves using different types of tools to test the network and end devices to validate the security of the network. Penetration testing uses hacker techniques and tools to evaluate the strength of network security measures. Cybersecurity personnel must also know how to use these tools when performing network penetration tests.</a:t>
            </a:r>
            <a:endParaRPr b="0" lang="en-AU" sz="1400" spc="-1" strike="noStrike">
              <a:latin typeface="Arial"/>
            </a:endParaRPr>
          </a:p>
        </p:txBody>
      </p:sp>
      <p:graphicFrame>
        <p:nvGraphicFramePr>
          <p:cNvPr id="306" name="Table 21"/>
          <p:cNvGraphicFramePr/>
          <p:nvPr/>
        </p:nvGraphicFramePr>
        <p:xfrm>
          <a:off x="91440" y="1696680"/>
          <a:ext cx="8960400" cy="2778120"/>
        </p:xfrm>
        <a:graphic>
          <a:graphicData uri="http://schemas.openxmlformats.org/drawingml/2006/table">
            <a:tbl>
              <a:tblPr/>
              <a:tblGrid>
                <a:gridCol w="3204000"/>
                <a:gridCol w="5756760"/>
              </a:tblGrid>
              <a:tr h="618840">
                <a:tc>
                  <a:txBody>
                    <a:bodyPr lIns="37800" rIns="37800" anchor="t">
                      <a:noAutofit/>
                    </a:bodyPr>
                    <a:p>
                      <a:pPr>
                        <a:lnSpc>
                          <a:spcPct val="100000"/>
                        </a:lnSpc>
                        <a:buNone/>
                      </a:pPr>
                      <a:r>
                        <a:rPr b="0" lang="en-US" sz="1200" spc="-1" strike="noStrike">
                          <a:solidFill>
                            <a:srgbClr val="ffffff"/>
                          </a:solidFill>
                          <a:latin typeface="Calibri"/>
                        </a:rPr>
                        <a:t>Categories of 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1353600">
                <a:tc>
                  <a:txBody>
                    <a:bodyPr lIns="37800" rIns="37800" anchor="t">
                      <a:noAutofit/>
                    </a:bodyPr>
                    <a:p>
                      <a:pPr>
                        <a:lnSpc>
                          <a:spcPct val="100000"/>
                        </a:lnSpc>
                        <a:buNone/>
                      </a:pPr>
                      <a:r>
                        <a:rPr b="0" lang="en-US" sz="1200" spc="-1" strike="noStrike">
                          <a:solidFill>
                            <a:srgbClr val="000000"/>
                          </a:solidFill>
                          <a:latin typeface="Calibri"/>
                        </a:rPr>
                        <a:t>password crackers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Passwords are the most vulnerable security threat. Password cracking tools are often referred to as password recovery tools and can be used to crack or recover the password. This is accomplished either by removing the original password, after bypassing the data encryption, or by outright discovery of the password. Password crackers repeatedly make guesses in order to crack the password and access the system. Examples of password cracking tools include John the Ripper, Ophcrack, L0phtCrack, THC Hydra, RainbowCrack, and Medusa.</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806040">
                <a:tc>
                  <a:txBody>
                    <a:bodyPr lIns="37800" rIns="37800" anchor="t">
                      <a:noAutofit/>
                    </a:bodyPr>
                    <a:p>
                      <a:pPr>
                        <a:lnSpc>
                          <a:spcPct val="100000"/>
                        </a:lnSpc>
                        <a:buNone/>
                      </a:pPr>
                      <a:r>
                        <a:rPr b="0" lang="en-US" sz="1200" spc="-1" strike="noStrike">
                          <a:solidFill>
                            <a:srgbClr val="000000"/>
                          </a:solidFill>
                          <a:latin typeface="Calibri"/>
                        </a:rPr>
                        <a:t>wireless hacking 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Wireless networks are more susceptible to network security threats. Wireless hacking tools are used to intentionally hack into a wireless network to detect security vulnerabilities. Examples of wireless hacking tools include Aircrack-ng, Kismet, InSSIDer, KisMAC, Firesheep, and NetStumbler.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307" name="PlaceHolder 3"/>
          <p:cNvSpPr>
            <a:spLocks noGrp="1"/>
          </p:cNvSpPr>
          <p:nvPr>
            <p:ph type="sldNum" idx="25"/>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B916D07-8DDB-4AE4-9E9C-216354C255C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Security Tools, Platforms, and Services</a:t>
            </a:r>
            <a:endParaRPr b="0" lang="en-AU" sz="1600" spc="-1" strike="noStrike">
              <a:latin typeface="Arial"/>
            </a:endParaRPr>
          </a:p>
        </p:txBody>
      </p:sp>
      <p:sp>
        <p:nvSpPr>
          <p:cNvPr id="309"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Security Testing Tools (Cont.)</a:t>
            </a:r>
            <a:endParaRPr b="0" lang="en-AU" sz="2200" spc="-1" strike="noStrike">
              <a:latin typeface="Arial"/>
            </a:endParaRPr>
          </a:p>
        </p:txBody>
      </p:sp>
      <p:graphicFrame>
        <p:nvGraphicFramePr>
          <p:cNvPr id="310" name="Table 21"/>
          <p:cNvGraphicFramePr/>
          <p:nvPr/>
        </p:nvGraphicFramePr>
        <p:xfrm>
          <a:off x="91440" y="847800"/>
          <a:ext cx="8960400" cy="0"/>
        </p:xfrm>
        <a:graphic>
          <a:graphicData uri="http://schemas.openxmlformats.org/drawingml/2006/table">
            <a:tbl>
              <a:tblPr/>
              <a:tblGrid>
                <a:gridCol w="2861280"/>
                <a:gridCol w="6099480"/>
              </a:tblGrid>
              <a:tr h="0">
                <a:tc>
                  <a:txBody>
                    <a:bodyPr lIns="37800" rIns="37800" anchor="t">
                      <a:noAutofit/>
                    </a:bodyPr>
                    <a:p>
                      <a:pPr>
                        <a:lnSpc>
                          <a:spcPct val="100000"/>
                        </a:lnSpc>
                        <a:buNone/>
                      </a:pPr>
                      <a:r>
                        <a:rPr b="0" lang="en-US" sz="1200" spc="-1" strike="noStrike">
                          <a:solidFill>
                            <a:srgbClr val="ffffff"/>
                          </a:solidFill>
                          <a:latin typeface="Calibri"/>
                        </a:rPr>
                        <a:t>Categories of 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000000"/>
                          </a:solidFill>
                          <a:latin typeface="Calibri"/>
                        </a:rPr>
                        <a:t>network scanning and hacking 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Network scanning tools are used to probe network devices, servers, and hosts for open TCP or UDP ports. Examples of scanning tools include Nmap, SuperScan, Angry IP Scanner, and NetScanTools.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packet crafting 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Packet crafting tools are used to probe and test a firewall’s robustness using specially crafted forged packets. Examples of such tools include Hping, Scapy, Socat, Yersinia, Netcat, Nping, and Nemesis.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000000"/>
                          </a:solidFill>
                          <a:latin typeface="Calibri"/>
                        </a:rPr>
                        <a:t>packet sniffers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Packet sniffer tools are used to capture and analyze packets within traditional Ethernet LANs or WLANs. Tools include Wireshark, Tcpdump, Ettercap, Dsniff, EtherApe, Paros, Fiddler, Ratproxy, and SSLstrip.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rootkit detectors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A rootkit detector is a directory and file integrity checker used by white hats to detect installed root kits. Example tools include AIDE, Netfilter, and PF: OpenBSD Packet Filter.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000000"/>
                          </a:solidFill>
                          <a:latin typeface="Calibri"/>
                        </a:rPr>
                        <a:t>fuzzers to search vulnerabilities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Fuzzers are tools used by threat actors when attempting to discover a computer system’s security vulnerabilities. Examples of fuzzers include Skipfish, Wapiti, and W3af.</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forensic 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White hat hackers use forensic tools to sniff out any trace of evidence existing in a particular computer system. Example of tools include Sleuth Kit, Helix, Maltego, and Encase.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311" name="PlaceHolder 3"/>
          <p:cNvSpPr>
            <a:spLocks noGrp="1"/>
          </p:cNvSpPr>
          <p:nvPr>
            <p:ph type="sldNum" idx="26"/>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1B38394-02C5-4E0F-ABCF-051AAE850F7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Security Tools, Platforms, and Services</a:t>
            </a:r>
            <a:endParaRPr b="0" lang="en-AU" sz="1600" spc="-1" strike="noStrike">
              <a:latin typeface="Arial"/>
            </a:endParaRPr>
          </a:p>
        </p:txBody>
      </p:sp>
      <p:sp>
        <p:nvSpPr>
          <p:cNvPr id="313"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Security Testing Tools (Cont.)</a:t>
            </a:r>
            <a:endParaRPr b="0" lang="en-AU" sz="2200" spc="-1" strike="noStrike">
              <a:latin typeface="Arial"/>
            </a:endParaRPr>
          </a:p>
        </p:txBody>
      </p:sp>
      <p:graphicFrame>
        <p:nvGraphicFramePr>
          <p:cNvPr id="314" name="Table 21"/>
          <p:cNvGraphicFramePr/>
          <p:nvPr/>
        </p:nvGraphicFramePr>
        <p:xfrm>
          <a:off x="91440" y="872640"/>
          <a:ext cx="8960400" cy="2973600"/>
        </p:xfrm>
        <a:graphic>
          <a:graphicData uri="http://schemas.openxmlformats.org/drawingml/2006/table">
            <a:tbl>
              <a:tblPr/>
              <a:tblGrid>
                <a:gridCol w="2327760"/>
                <a:gridCol w="6633000"/>
              </a:tblGrid>
              <a:tr h="457200">
                <a:tc>
                  <a:txBody>
                    <a:bodyPr lIns="37800" rIns="37800" anchor="t">
                      <a:noAutofit/>
                    </a:bodyPr>
                    <a:p>
                      <a:pPr>
                        <a:lnSpc>
                          <a:spcPct val="100000"/>
                        </a:lnSpc>
                        <a:buNone/>
                      </a:pPr>
                      <a:r>
                        <a:rPr b="0" lang="en-US" sz="1200" spc="-1" strike="noStrike">
                          <a:solidFill>
                            <a:srgbClr val="ffffff"/>
                          </a:solidFill>
                          <a:latin typeface="Calibri"/>
                        </a:rPr>
                        <a:t>Categories of 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533880">
                <a:tc>
                  <a:txBody>
                    <a:bodyPr lIns="37800" rIns="37800" anchor="t">
                      <a:noAutofit/>
                    </a:bodyPr>
                    <a:p>
                      <a:pPr>
                        <a:lnSpc>
                          <a:spcPct val="100000"/>
                        </a:lnSpc>
                        <a:buNone/>
                      </a:pPr>
                      <a:r>
                        <a:rPr b="0" lang="en-US" sz="1200" spc="-1" strike="noStrike">
                          <a:solidFill>
                            <a:srgbClr val="000000"/>
                          </a:solidFill>
                          <a:latin typeface="Calibri"/>
                        </a:rPr>
                        <a:t>debuggers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Debugger tools are used by black hats to reverse engineer binary files when writing exploits. They are also used by white hats when analyzing malware. Debugging tools include GDB, WinDbg, IDA Pro, and Immunity Debugger.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533880">
                <a:tc>
                  <a:txBody>
                    <a:bodyPr lIns="37800" rIns="37800" anchor="t">
                      <a:noAutofit/>
                    </a:bodyPr>
                    <a:p>
                      <a:pPr>
                        <a:lnSpc>
                          <a:spcPct val="100000"/>
                        </a:lnSpc>
                        <a:buNone/>
                      </a:pPr>
                      <a:r>
                        <a:rPr b="0" lang="en-US" sz="1200" spc="-1" strike="noStrike">
                          <a:solidFill>
                            <a:srgbClr val="000000"/>
                          </a:solidFill>
                          <a:latin typeface="Calibri"/>
                        </a:rPr>
                        <a:t>hacking operating systems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Hacking operating systems are specially designed operating systems preloaded with tools and technologies optimized for hacking. Examples of specially designed hacking operating systems include Kali Linux, SELinux, Knoppix, Parrot OS, and BackBox Linux.</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533880">
                <a:tc>
                  <a:txBody>
                    <a:bodyPr lIns="37800" rIns="37800" anchor="t">
                      <a:noAutofit/>
                    </a:bodyPr>
                    <a:p>
                      <a:pPr>
                        <a:lnSpc>
                          <a:spcPct val="100000"/>
                        </a:lnSpc>
                        <a:buNone/>
                      </a:pPr>
                      <a:r>
                        <a:rPr b="0" lang="en-US" sz="1200" spc="-1" strike="noStrike">
                          <a:solidFill>
                            <a:srgbClr val="000000"/>
                          </a:solidFill>
                          <a:latin typeface="Calibri"/>
                        </a:rPr>
                        <a:t>encryption 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These tools safeguard the contents of an organization’s data when it is stored or transmitted. Encryption tools use algorithm schemes to encode the data to prevent unauthorized access to the data. Examples of these tools include VeraCrypt, CipherShed, Open SSH, OpenSSL, OpenVPN, and Stunnel.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381240">
                <a:tc>
                  <a:txBody>
                    <a:bodyPr lIns="37800" rIns="37800" anchor="t">
                      <a:noAutofit/>
                    </a:bodyPr>
                    <a:p>
                      <a:pPr>
                        <a:lnSpc>
                          <a:spcPct val="100000"/>
                        </a:lnSpc>
                        <a:buNone/>
                      </a:pPr>
                      <a:r>
                        <a:rPr b="0" lang="en-US" sz="1200" spc="-1" strike="noStrike">
                          <a:solidFill>
                            <a:srgbClr val="000000"/>
                          </a:solidFill>
                          <a:latin typeface="Calibri"/>
                        </a:rPr>
                        <a:t>vulnerability exploitation 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These tools identify whether a remote host is vulnerable to a security attack. Examples of vulnerability exploitation tools include Metasploit, Core Impact, Sqlmap, Social Engineer Tool Kit, and Netsparker.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533880">
                <a:tc>
                  <a:txBody>
                    <a:bodyPr lIns="37800" rIns="37800" anchor="t">
                      <a:noAutofit/>
                    </a:bodyPr>
                    <a:p>
                      <a:pPr>
                        <a:lnSpc>
                          <a:spcPct val="100000"/>
                        </a:lnSpc>
                        <a:buNone/>
                      </a:pPr>
                      <a:r>
                        <a:rPr b="0" lang="en-US" sz="1200" spc="-1" strike="noStrike">
                          <a:solidFill>
                            <a:srgbClr val="000000"/>
                          </a:solidFill>
                          <a:latin typeface="Calibri"/>
                        </a:rPr>
                        <a:t>vulnerability scanners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These tools scan a network or system to identify open ports. They can also be used to scan for known vulnerabilities and scan VMs, BYOD devices, and client databases. Examples of these tools include Nipper, Securia PSI, Core Impact, Nessus, SAINT, and Open VAS.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15" name="PlaceHolder 3"/>
          <p:cNvSpPr>
            <a:spLocks noGrp="1"/>
          </p:cNvSpPr>
          <p:nvPr>
            <p:ph type="sldNum" idx="27"/>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0A5CF00-67AD-41A9-B359-F4EDA6995ED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Security Tools, Platforms, and Services</a:t>
            </a:r>
            <a:endParaRPr b="0" lang="en-AU" sz="1600" spc="-1" strike="noStrike">
              <a:latin typeface="Arial"/>
            </a:endParaRPr>
          </a:p>
        </p:txBody>
      </p:sp>
      <p:sp>
        <p:nvSpPr>
          <p:cNvPr id="317" name="PlaceHolder 2"/>
          <p:cNvSpPr>
            <a:spLocks noGrp="1"/>
          </p:cNvSpPr>
          <p:nvPr>
            <p:ph/>
          </p:nvPr>
        </p:nvSpPr>
        <p:spPr>
          <a:xfrm>
            <a:off x="0" y="274320"/>
            <a:ext cx="9142560" cy="45432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Data Security Platforms</a:t>
            </a:r>
            <a:endParaRPr b="0" lang="en-AU" sz="2200" spc="-1" strike="noStrike">
              <a:latin typeface="Arial"/>
            </a:endParaRPr>
          </a:p>
        </p:txBody>
      </p:sp>
      <p:sp>
        <p:nvSpPr>
          <p:cNvPr id="318" name="Object4"/>
          <p:cNvSpPr/>
          <p:nvPr/>
        </p:nvSpPr>
        <p:spPr>
          <a:xfrm>
            <a:off x="238680" y="730080"/>
            <a:ext cx="8159760" cy="118584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Data Security Platforms (DSP) are an integrated security solution that combines traditionally independent tools into a suite of tools that are made to work together. Security tools that protect and monitor networks are often made by different vendors. It can be difficult to integrate these tools in such a way that a single view of network security can be achieved. </a:t>
            </a:r>
            <a:endParaRPr b="0" lang="en-AU" sz="1400" spc="-1" strike="noStrike">
              <a:latin typeface="Arial"/>
            </a:endParaRPr>
          </a:p>
        </p:txBody>
      </p:sp>
      <p:sp>
        <p:nvSpPr>
          <p:cNvPr id="319" name="TextBox 8"/>
          <p:cNvSpPr/>
          <p:nvPr/>
        </p:nvSpPr>
        <p:spPr>
          <a:xfrm>
            <a:off x="238680" y="1984320"/>
            <a:ext cx="4611600" cy="1794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One such DSP is the Helix platform from FireEye. FireEye Helix is a cloud-based security operations platform that enables organizations to integrate many security functionalities into a single platform. Helix provides event management, network behavior analytics, advanced threat detection, and incident security orchestration, automation, and response (SOAR) for response to threats as they are detected. </a:t>
            </a:r>
            <a:endParaRPr b="0" lang="en-AU" sz="1400" spc="-1" strike="noStrike">
              <a:latin typeface="Arial"/>
            </a:endParaRPr>
          </a:p>
        </p:txBody>
      </p:sp>
      <p:pic>
        <p:nvPicPr>
          <p:cNvPr id="320" name="Picture 9" descr="Icon&#10;&#10;Description automatically generated"/>
          <p:cNvPicPr/>
          <p:nvPr/>
        </p:nvPicPr>
        <p:blipFill>
          <a:blip r:embed="rId1"/>
          <a:stretch/>
        </p:blipFill>
        <p:spPr>
          <a:xfrm>
            <a:off x="4960800" y="2280600"/>
            <a:ext cx="3942720" cy="808560"/>
          </a:xfrm>
          <a:prstGeom prst="rect">
            <a:avLst/>
          </a:prstGeom>
          <a:ln w="0">
            <a:noFill/>
          </a:ln>
        </p:spPr>
      </p:pic>
      <p:sp>
        <p:nvSpPr>
          <p:cNvPr id="321" name="PlaceHolder 3"/>
          <p:cNvSpPr>
            <a:spLocks noGrp="1"/>
          </p:cNvSpPr>
          <p:nvPr>
            <p:ph type="sldNum" idx="28"/>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63C9E43-00E1-4DD4-A67C-80CF79B1D5D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Security Tools, Platforms, and Services</a:t>
            </a:r>
            <a:endParaRPr b="0" lang="en-AU" sz="1600" spc="-1" strike="noStrike">
              <a:latin typeface="Arial"/>
            </a:endParaRPr>
          </a:p>
        </p:txBody>
      </p:sp>
      <p:sp>
        <p:nvSpPr>
          <p:cNvPr id="323" name="PlaceHolder 2"/>
          <p:cNvSpPr>
            <a:spLocks noGrp="1"/>
          </p:cNvSpPr>
          <p:nvPr>
            <p:ph/>
          </p:nvPr>
        </p:nvSpPr>
        <p:spPr>
          <a:xfrm>
            <a:off x="0" y="367200"/>
            <a:ext cx="9142560" cy="45432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Data Security Platforms (Cont.)</a:t>
            </a:r>
            <a:endParaRPr b="0" lang="en-AU" sz="2200" spc="-1" strike="noStrike">
              <a:latin typeface="Arial"/>
            </a:endParaRPr>
          </a:p>
        </p:txBody>
      </p:sp>
      <p:sp>
        <p:nvSpPr>
          <p:cNvPr id="324" name="PlaceHolder 3"/>
          <p:cNvSpPr>
            <a:spLocks noGrp="1"/>
          </p:cNvSpPr>
          <p:nvPr>
            <p:ph type="sldNum" idx="29"/>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CE72E59-8771-4EE4-9D75-2A104362214C}" type="slidenum">
              <a:rPr b="0" lang="en-US" sz="600" spc="-1" strike="noStrike">
                <a:solidFill>
                  <a:srgbClr val="d9d9d9"/>
                </a:solidFill>
                <a:latin typeface="Calibri"/>
              </a:rPr>
              <a:t>&lt;number&gt;</a:t>
            </a:fld>
            <a:endParaRPr b="0" lang="en-AU" sz="600" spc="-1" strike="noStrike">
              <a:latin typeface="Times New Roman"/>
            </a:endParaRPr>
          </a:p>
        </p:txBody>
      </p:sp>
      <p:sp>
        <p:nvSpPr>
          <p:cNvPr id="325" name="TextBox 8"/>
          <p:cNvSpPr/>
          <p:nvPr/>
        </p:nvSpPr>
        <p:spPr>
          <a:xfrm>
            <a:off x="143280" y="915840"/>
            <a:ext cx="4611600" cy="3286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Another integrated DSP is Cisco SecureX. The Cisco Secure portfolio consists of a broad set of technologies that function as a team - providing interoperability with the security infrastructure, including third-party technologies. This results in unified visibility, automation, and stronger defenses. The Cisco SecureX platform works with diverse products that combine to safeguard your network, users and endpoints, cloud edge, and applications. SecureX functionality is built in to a large and diverse portfolio of Cisco security products including next-generation firewalls, VPN, network analytics, identity service engine, advanced malware protection (AMP), and many other systems that work to secure all aspects of a network. SecureX also integrates a range of third-party security tools.</a:t>
            </a:r>
            <a:endParaRPr b="0" lang="en-AU" sz="1400" spc="-1" strike="noStrike">
              <a:latin typeface="Arial"/>
            </a:endParaRPr>
          </a:p>
        </p:txBody>
      </p:sp>
      <p:pic>
        <p:nvPicPr>
          <p:cNvPr id="326" name="Picture 4" descr="Graphical user interface, application, Word&#10;&#10;Description automatically generated"/>
          <p:cNvPicPr/>
          <p:nvPr/>
        </p:nvPicPr>
        <p:blipFill>
          <a:blip r:embed="rId1"/>
          <a:stretch/>
        </p:blipFill>
        <p:spPr>
          <a:xfrm>
            <a:off x="4960800" y="1494720"/>
            <a:ext cx="3881520" cy="18946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Security Tools, Platforms, and Services</a:t>
            </a:r>
            <a:endParaRPr b="0" lang="en-AU" sz="1600" spc="-1" strike="noStrike">
              <a:latin typeface="Arial"/>
            </a:endParaRPr>
          </a:p>
        </p:txBody>
      </p:sp>
      <p:sp>
        <p:nvSpPr>
          <p:cNvPr id="328"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Video - Cisco SecureX Demonstration</a:t>
            </a:r>
            <a:endParaRPr b="0" lang="en-AU" sz="2200" spc="-1" strike="noStrike">
              <a:latin typeface="Arial"/>
            </a:endParaRPr>
          </a:p>
        </p:txBody>
      </p:sp>
      <p:sp>
        <p:nvSpPr>
          <p:cNvPr id="329" name="PlaceHolder 3"/>
          <p:cNvSpPr>
            <a:spLocks noGrp="1"/>
          </p:cNvSpPr>
          <p:nvPr>
            <p:ph type="sldNum" idx="30"/>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08FF077-28DC-4597-B57F-C627BAB418AA}" type="slidenum">
              <a:rPr b="0" lang="en-US" sz="600" spc="-1" strike="noStrike">
                <a:solidFill>
                  <a:srgbClr val="d9d9d9"/>
                </a:solidFill>
                <a:latin typeface="Calibri"/>
              </a:rPr>
              <a:t>&lt;number&gt;</a:t>
            </a:fld>
            <a:endParaRPr b="0" lang="en-AU" sz="600" spc="-1" strike="noStrike">
              <a:latin typeface="Times New Roman"/>
            </a:endParaRPr>
          </a:p>
        </p:txBody>
      </p:sp>
      <p:pic>
        <p:nvPicPr>
          <p:cNvPr id="330" name="Picture 3" descr=""/>
          <p:cNvPicPr/>
          <p:nvPr/>
        </p:nvPicPr>
        <p:blipFill>
          <a:blip r:embed="rId1"/>
          <a:stretch/>
        </p:blipFill>
        <p:spPr>
          <a:xfrm>
            <a:off x="1352160" y="723600"/>
            <a:ext cx="6437880" cy="36946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Security Tools, Platforms, and Services</a:t>
            </a:r>
            <a:endParaRPr b="0" lang="en-AU" sz="1600" spc="-1" strike="noStrike">
              <a:latin typeface="Arial"/>
            </a:endParaRPr>
          </a:p>
        </p:txBody>
      </p:sp>
      <p:sp>
        <p:nvSpPr>
          <p:cNvPr id="332"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Security Services</a:t>
            </a:r>
            <a:endParaRPr b="0" lang="en-AU" sz="2200" spc="-1" strike="noStrike">
              <a:latin typeface="Arial"/>
            </a:endParaRPr>
          </a:p>
        </p:txBody>
      </p:sp>
      <p:sp>
        <p:nvSpPr>
          <p:cNvPr id="333" name="Object4"/>
          <p:cNvSpPr/>
          <p:nvPr/>
        </p:nvSpPr>
        <p:spPr>
          <a:xfrm>
            <a:off x="54360" y="758880"/>
            <a:ext cx="4830480" cy="257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Arial"/>
              </a:rPr>
              <a:t>Threat intelligence and security services allow the exchange of threat information such as vulnerabilities, indicators of compromise (IOC), and mitigation techniques. As threats emerge, threat intelligence services create and distribute firewall rules and IOCs to the devices that have subscribed to the service.</a:t>
            </a:r>
            <a:endParaRPr b="0" lang="en-AU" sz="1400" spc="-1" strike="noStrike">
              <a:latin typeface="Arial"/>
            </a:endParaRPr>
          </a:p>
          <a:p>
            <a:pPr>
              <a:lnSpc>
                <a:spcPct val="100000"/>
              </a:lnSpc>
              <a:buNone/>
            </a:pPr>
            <a:r>
              <a:rPr b="0" lang="en-US" sz="1400" spc="-1" strike="noStrike">
                <a:solidFill>
                  <a:srgbClr val="000000"/>
                </a:solidFill>
                <a:latin typeface="Arial"/>
                <a:ea typeface="Arial"/>
              </a:rPr>
              <a:t> </a:t>
            </a:r>
            <a:endParaRPr b="0" lang="en-AU" sz="1400" spc="-1" strike="noStrike">
              <a:latin typeface="Arial"/>
            </a:endParaRPr>
          </a:p>
          <a:p>
            <a:pPr>
              <a:lnSpc>
                <a:spcPct val="100000"/>
              </a:lnSpc>
              <a:buNone/>
            </a:pPr>
            <a:r>
              <a:rPr b="0" lang="en-US" sz="1400" spc="-1" strike="noStrike">
                <a:solidFill>
                  <a:srgbClr val="000000"/>
                </a:solidFill>
                <a:latin typeface="Arial"/>
                <a:ea typeface="Arial"/>
              </a:rPr>
              <a:t>One such service is the Cisco Talos Threat Intelligence Group. Talos is one of the largest commercial threat intelligence teams in the world. The goal of Talos is to help protect enterprise users, data, and infrastructure from active adversaries. The Talos team collects information about active, existing, and emerging threats. Talos then provides comprehensive protection against these attacks and malware to its subscribers. </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r>
              <a:rPr b="0" lang="en-US" sz="1400" spc="-1" strike="noStrike">
                <a:solidFill>
                  <a:srgbClr val="000000"/>
                </a:solidFill>
                <a:latin typeface="Arial"/>
                <a:ea typeface="Arial"/>
              </a:rPr>
              <a:t>Cisco Security products can use Talos threat intelligence in real time to provide fast and effective security solutions. </a:t>
            </a:r>
            <a:endParaRPr b="0" lang="en-AU" sz="1400" spc="-1" strike="noStrike">
              <a:latin typeface="Arial"/>
            </a:endParaRPr>
          </a:p>
        </p:txBody>
      </p:sp>
      <p:pic>
        <p:nvPicPr>
          <p:cNvPr id="334" name="Picture 5" descr="Graphical user interface&#10;&#10;Description automatically generated"/>
          <p:cNvPicPr/>
          <p:nvPr/>
        </p:nvPicPr>
        <p:blipFill>
          <a:blip r:embed="rId1"/>
          <a:stretch/>
        </p:blipFill>
        <p:spPr>
          <a:xfrm>
            <a:off x="4940640" y="1113120"/>
            <a:ext cx="3916080" cy="2514960"/>
          </a:xfrm>
          <a:prstGeom prst="rect">
            <a:avLst/>
          </a:prstGeom>
          <a:ln w="0">
            <a:noFill/>
          </a:ln>
        </p:spPr>
      </p:pic>
      <p:sp>
        <p:nvSpPr>
          <p:cNvPr id="335" name="PlaceHolder 3"/>
          <p:cNvSpPr>
            <a:spLocks noGrp="1"/>
          </p:cNvSpPr>
          <p:nvPr>
            <p:ph type="sldNum" idx="31"/>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BEBD158-17EC-4DB1-B9D9-113E286EFCC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p:nvPr>
        </p:nvSpPr>
        <p:spPr>
          <a:xfrm>
            <a:off x="457200" y="2057400"/>
            <a:ext cx="8228160" cy="91296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3.4 Mitigating Common Network Attacks</a:t>
            </a:r>
            <a:endParaRPr b="0" lang="en-AU" sz="4600" spc="-1" strike="noStrike">
              <a:latin typeface="Arial"/>
            </a:endParaRPr>
          </a:p>
        </p:txBody>
      </p:sp>
      <p:sp>
        <p:nvSpPr>
          <p:cNvPr id="337" name="PlaceHolder 2"/>
          <p:cNvSpPr>
            <a:spLocks noGrp="1"/>
          </p:cNvSpPr>
          <p:nvPr>
            <p:ph type="sldNum" idx="32"/>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186A52E-1C40-4996-BA3E-4FDF4B120B2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0" y="41400"/>
            <a:ext cx="9142560" cy="611280"/>
          </a:xfrm>
          <a:prstGeom prst="rect">
            <a:avLst/>
          </a:prstGeom>
          <a:noFill/>
          <a:ln w="0">
            <a:noFill/>
          </a:ln>
        </p:spPr>
        <p:txBody>
          <a:bodyPr numCol="1" spcCol="0" lIns="90000" rIns="90000" tIns="45000" bIns="45000" anchor="ctr">
            <a:noAutofit/>
          </a:bodyPr>
          <a:p>
            <a:pPr>
              <a:lnSpc>
                <a:spcPct val="100000"/>
              </a:lnSpc>
              <a:buNone/>
            </a:pPr>
            <a:r>
              <a:rPr b="0" lang="en-US" sz="2400" spc="-1" strike="noStrike">
                <a:solidFill>
                  <a:srgbClr val="367187"/>
                </a:solidFill>
                <a:latin typeface="Arial"/>
                <a:ea typeface="ＭＳ Ｐゴシック"/>
              </a:rPr>
              <a:t>Module Objectives</a:t>
            </a:r>
            <a:endParaRPr b="0" lang="en-AU" sz="2400" spc="-1" strike="noStrike">
              <a:latin typeface="Arial"/>
            </a:endParaRPr>
          </a:p>
        </p:txBody>
      </p:sp>
      <p:sp>
        <p:nvSpPr>
          <p:cNvPr id="228" name="PlaceHolder 2"/>
          <p:cNvSpPr>
            <a:spLocks noGrp="1"/>
          </p:cNvSpPr>
          <p:nvPr>
            <p:ph/>
          </p:nvPr>
        </p:nvSpPr>
        <p:spPr>
          <a:xfrm>
            <a:off x="99360" y="654120"/>
            <a:ext cx="8730000" cy="826200"/>
          </a:xfrm>
          <a:prstGeom prst="rect">
            <a:avLst/>
          </a:prstGeom>
          <a:noFill/>
          <a:ln w="0">
            <a:noFill/>
          </a:ln>
        </p:spPr>
        <p:txBody>
          <a:bodyPr numCol="1" spcCol="0" lIns="90000" rIns="182880" tIns="45000" bIns="45000" anchor="t">
            <a:noAutofit/>
          </a:bodyPr>
          <a:p>
            <a:pPr>
              <a:lnSpc>
                <a:spcPct val="100000"/>
              </a:lnSpc>
              <a:buNone/>
              <a:tabLst>
                <a:tab algn="l" pos="0"/>
              </a:tabLst>
            </a:pPr>
            <a:r>
              <a:rPr b="1" lang="en-US" sz="1400" spc="-1" strike="noStrike">
                <a:solidFill>
                  <a:srgbClr val="58585b"/>
                </a:solidFill>
                <a:latin typeface="Arial"/>
                <a:ea typeface="Calibri"/>
              </a:rPr>
              <a:t>Module Title: </a:t>
            </a:r>
            <a:r>
              <a:rPr b="0" lang="en-US" sz="1400" spc="-1" strike="noStrike">
                <a:solidFill>
                  <a:srgbClr val="58585b"/>
                </a:solidFill>
                <a:latin typeface="Arial"/>
                <a:ea typeface="Calibri"/>
              </a:rPr>
              <a:t>Mitigating Threats</a:t>
            </a:r>
            <a:endParaRPr b="0" lang="en-AU" sz="1400" spc="-1" strike="noStrike">
              <a:latin typeface="Arial"/>
            </a:endParaRPr>
          </a:p>
          <a:p>
            <a:pPr>
              <a:lnSpc>
                <a:spcPct val="100000"/>
              </a:lnSpc>
              <a:buNone/>
              <a:tabLst>
                <a:tab algn="l" pos="0"/>
              </a:tabLst>
            </a:pPr>
            <a:endParaRPr b="0" lang="en-AU" sz="1400" spc="-1" strike="noStrike">
              <a:latin typeface="Arial"/>
            </a:endParaRPr>
          </a:p>
          <a:p>
            <a:pPr>
              <a:lnSpc>
                <a:spcPct val="100000"/>
              </a:lnSpc>
              <a:buNone/>
              <a:tabLst>
                <a:tab algn="l" pos="0"/>
              </a:tabLst>
            </a:pPr>
            <a:r>
              <a:rPr b="1" lang="en-US" sz="1400" spc="-1" strike="noStrike">
                <a:solidFill>
                  <a:srgbClr val="58585b"/>
                </a:solidFill>
                <a:latin typeface="Arial"/>
                <a:ea typeface="Calibri"/>
              </a:rPr>
              <a:t>Module Objective</a:t>
            </a:r>
            <a:r>
              <a:rPr b="0" lang="en-US" sz="1400" spc="-1" strike="noStrike">
                <a:solidFill>
                  <a:srgbClr val="58585b"/>
                </a:solidFill>
                <a:latin typeface="Arial"/>
                <a:ea typeface="Calibri"/>
              </a:rPr>
              <a:t>: Explain tools and procedures to mitigate the effects of malware and common network attacks. </a:t>
            </a:r>
            <a:endParaRPr b="0" lang="en-AU" sz="1400" spc="-1" strike="noStrike">
              <a:latin typeface="Arial"/>
            </a:endParaRPr>
          </a:p>
          <a:p>
            <a:pPr>
              <a:lnSpc>
                <a:spcPct val="100000"/>
              </a:lnSpc>
              <a:spcBef>
                <a:spcPts val="451"/>
              </a:spcBef>
              <a:spcAft>
                <a:spcPts val="601"/>
              </a:spcAft>
              <a:buNone/>
              <a:tabLst>
                <a:tab algn="l" pos="0"/>
              </a:tabLst>
            </a:pPr>
            <a:endParaRPr b="0" lang="en-AU" sz="1500" spc="-1" strike="noStrike">
              <a:latin typeface="Arial"/>
            </a:endParaRPr>
          </a:p>
          <a:p>
            <a:pPr marL="89280">
              <a:lnSpc>
                <a:spcPct val="100000"/>
              </a:lnSpc>
              <a:spcBef>
                <a:spcPts val="451"/>
              </a:spcBef>
              <a:spcAft>
                <a:spcPts val="601"/>
              </a:spcAft>
              <a:buNone/>
              <a:tabLst>
                <a:tab algn="l" pos="0"/>
              </a:tabLst>
            </a:pPr>
            <a:endParaRPr b="0" lang="en-AU" sz="1500" spc="-1" strike="noStrike">
              <a:latin typeface="Arial"/>
            </a:endParaRPr>
          </a:p>
          <a:p>
            <a:pPr marL="89280">
              <a:lnSpc>
                <a:spcPct val="100000"/>
              </a:lnSpc>
              <a:spcBef>
                <a:spcPts val="451"/>
              </a:spcBef>
              <a:spcAft>
                <a:spcPts val="601"/>
              </a:spcAft>
              <a:buNone/>
              <a:tabLst>
                <a:tab algn="l" pos="0"/>
              </a:tabLst>
            </a:pPr>
            <a:endParaRPr b="0" lang="en-AU" sz="1500" spc="-1" strike="noStrike">
              <a:latin typeface="Arial"/>
            </a:endParaRPr>
          </a:p>
        </p:txBody>
      </p:sp>
      <p:graphicFrame>
        <p:nvGraphicFramePr>
          <p:cNvPr id="229" name="Table 1"/>
          <p:cNvGraphicFramePr/>
          <p:nvPr/>
        </p:nvGraphicFramePr>
        <p:xfrm>
          <a:off x="423360" y="1692360"/>
          <a:ext cx="8262720" cy="1610640"/>
        </p:xfrm>
        <a:graphic>
          <a:graphicData uri="http://schemas.openxmlformats.org/drawingml/2006/table">
            <a:tbl>
              <a:tblPr/>
              <a:tblGrid>
                <a:gridCol w="2917440"/>
                <a:gridCol w="5345640"/>
              </a:tblGrid>
              <a:tr h="223920">
                <a:tc>
                  <a:txBody>
                    <a:bodyPr lIns="60120" rIns="60120" anchor="t">
                      <a:noAutofit/>
                    </a:bodyPr>
                    <a:p>
                      <a:pPr>
                        <a:lnSpc>
                          <a:spcPct val="107000"/>
                        </a:lnSpc>
                        <a:buNone/>
                      </a:pPr>
                      <a:r>
                        <a:rPr b="0" lang="en-US" sz="1100" spc="-1" strike="noStrike">
                          <a:solidFill>
                            <a:srgbClr val="ffffff"/>
                          </a:solidFill>
                          <a:latin typeface="Arial"/>
                        </a:rPr>
                        <a:t>Topic Title</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100" spc="-1" strike="noStrike">
                          <a:solidFill>
                            <a:srgbClr val="ffffff"/>
                          </a:solidFill>
                          <a:latin typeface="Arial"/>
                        </a:rPr>
                        <a:t>Topic Objective</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r>
              <a:tr h="263520">
                <a:tc>
                  <a:txBody>
                    <a:bodyPr lIns="60120" rIns="60120" anchor="t">
                      <a:noAutofit/>
                    </a:bodyPr>
                    <a:p>
                      <a:pPr>
                        <a:lnSpc>
                          <a:spcPct val="107000"/>
                        </a:lnSpc>
                        <a:buNone/>
                      </a:pPr>
                      <a:r>
                        <a:rPr b="1" lang="en-US" sz="1100" spc="-1" strike="noStrike">
                          <a:solidFill>
                            <a:srgbClr val="ffffff"/>
                          </a:solidFill>
                          <a:latin typeface="Arial"/>
                          <a:ea typeface="Calibri"/>
                        </a:rPr>
                        <a:t>Defending the Network</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100" spc="-1" strike="noStrike">
                          <a:solidFill>
                            <a:srgbClr val="58585b"/>
                          </a:solidFill>
                          <a:latin typeface="Arial"/>
                          <a:ea typeface="Calibri"/>
                        </a:rPr>
                        <a:t>Describe methods and resources to protect the network.</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263520">
                <a:tc>
                  <a:txBody>
                    <a:bodyPr lIns="60120" rIns="60120" anchor="t">
                      <a:noAutofit/>
                    </a:bodyPr>
                    <a:p>
                      <a:pPr>
                        <a:lnSpc>
                          <a:spcPct val="107000"/>
                        </a:lnSpc>
                        <a:buNone/>
                      </a:pPr>
                      <a:r>
                        <a:rPr b="0" lang="en-US" sz="1100" spc="-1" strike="noStrike">
                          <a:solidFill>
                            <a:srgbClr val="ffffff"/>
                          </a:solidFill>
                          <a:latin typeface="Arial"/>
                          <a:ea typeface="Calibri"/>
                        </a:rPr>
                        <a:t>Network Security Policies</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100" spc="-1" strike="noStrike">
                          <a:solidFill>
                            <a:srgbClr val="58585b"/>
                          </a:solidFill>
                          <a:latin typeface="Arial"/>
                          <a:ea typeface="Calibri"/>
                        </a:rPr>
                        <a:t>Explain several types of network security policies.</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263520">
                <a:tc>
                  <a:txBody>
                    <a:bodyPr lIns="60120" rIns="60120" anchor="t">
                      <a:noAutofit/>
                    </a:bodyPr>
                    <a:p>
                      <a:pPr>
                        <a:lnSpc>
                          <a:spcPct val="107000"/>
                        </a:lnSpc>
                        <a:buNone/>
                      </a:pPr>
                      <a:r>
                        <a:rPr b="0" lang="en-US" sz="1100" spc="-1" strike="noStrike">
                          <a:solidFill>
                            <a:srgbClr val="ffffff"/>
                          </a:solidFill>
                          <a:latin typeface="Arial"/>
                          <a:ea typeface="Calibri"/>
                        </a:rPr>
                        <a:t>Security Tools, Platforms, and Services</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100" spc="-1" strike="noStrike">
                          <a:solidFill>
                            <a:srgbClr val="58585b"/>
                          </a:solidFill>
                          <a:latin typeface="Arial"/>
                          <a:ea typeface="Calibri"/>
                        </a:rPr>
                        <a:t>Explain the purpose of security platforms.</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263520">
                <a:tc>
                  <a:txBody>
                    <a:bodyPr lIns="60120" rIns="60120" anchor="t">
                      <a:noAutofit/>
                    </a:bodyPr>
                    <a:p>
                      <a:pPr>
                        <a:lnSpc>
                          <a:spcPct val="107000"/>
                        </a:lnSpc>
                        <a:buNone/>
                      </a:pPr>
                      <a:r>
                        <a:rPr b="0" lang="en-US" sz="1100" spc="-1" strike="noStrike">
                          <a:solidFill>
                            <a:srgbClr val="ffffff"/>
                          </a:solidFill>
                          <a:latin typeface="Arial"/>
                          <a:ea typeface="Calibri"/>
                        </a:rPr>
                        <a:t>Mitigating Common Network Attacks</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100" spc="-1" strike="noStrike">
                          <a:solidFill>
                            <a:srgbClr val="58585b"/>
                          </a:solidFill>
                          <a:latin typeface="Arial"/>
                          <a:ea typeface="Calibri"/>
                        </a:rPr>
                        <a:t>Describe the techniques used to mitigate common network attacks.</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333000">
                <a:tc>
                  <a:txBody>
                    <a:bodyPr lIns="60120" rIns="60120" anchor="t">
                      <a:noAutofit/>
                    </a:bodyPr>
                    <a:p>
                      <a:pPr>
                        <a:lnSpc>
                          <a:spcPct val="107000"/>
                        </a:lnSpc>
                        <a:buNone/>
                      </a:pPr>
                      <a:r>
                        <a:rPr b="0" lang="en-US" sz="1100" spc="-1" strike="noStrike">
                          <a:solidFill>
                            <a:srgbClr val="ffffff"/>
                          </a:solidFill>
                          <a:latin typeface="Arial"/>
                          <a:ea typeface="Calibri"/>
                        </a:rPr>
                        <a:t>Cisco Network Foundation Protection Framework</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100" spc="-1" strike="noStrike">
                          <a:solidFill>
                            <a:srgbClr val="58585b"/>
                          </a:solidFill>
                          <a:latin typeface="Arial"/>
                          <a:ea typeface="Calibri"/>
                        </a:rPr>
                        <a:t>Explain how to secure the three functional areas of Cisco routers and switches.</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bl>
          </a:graphicData>
        </a:graphic>
      </p:graphicFrame>
    </p:spTree>
  </p:cSld>
  <p:transition spd="slow">
    <p:wipe dir="l"/>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Mitigating Common Network Attacks</a:t>
            </a:r>
            <a:endParaRPr b="0" lang="en-AU" sz="1600" spc="-1" strike="noStrike">
              <a:latin typeface="Arial"/>
            </a:endParaRPr>
          </a:p>
        </p:txBody>
      </p:sp>
      <p:sp>
        <p:nvSpPr>
          <p:cNvPr id="339"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Defending the Network</a:t>
            </a:r>
            <a:endParaRPr b="0" lang="en-AU" sz="2200" spc="-1" strike="noStrike">
              <a:latin typeface="Arial"/>
            </a:endParaRPr>
          </a:p>
        </p:txBody>
      </p:sp>
      <p:sp>
        <p:nvSpPr>
          <p:cNvPr id="340" name="Object4"/>
          <p:cNvSpPr/>
          <p:nvPr/>
        </p:nvSpPr>
        <p:spPr>
          <a:xfrm>
            <a:off x="307080" y="708840"/>
            <a:ext cx="8207640" cy="257040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Constant vigilance and ongoing education are required to defend your network against attack. The following are best practices for securing a network:</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Develop a written security policy for the company.</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Educate employees about the risks of social engineering, and develop strategies to validate identities over the phone, via email, or in person.</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Control physical access to systems.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Use strong passwords and change them often.</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Encrypt and password-protect sensitive data.</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Implement security hardware and software such as firewalls, IPSs, virtual private network (VPN) devices, antivirus software, and content filtering.</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Perform backups and test the backed-up files on a regular basis.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Shut down unnecessary services and ports.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Keep patches up-to-date by installing them weekly or daily, if possible, to prevent buffer overflow and privilege escalation attacks.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Perform security audits to test the network.</a:t>
            </a:r>
            <a:endParaRPr b="0" lang="en-AU" sz="1400" spc="-1" strike="noStrike">
              <a:latin typeface="Arial"/>
            </a:endParaRPr>
          </a:p>
        </p:txBody>
      </p:sp>
      <p:sp>
        <p:nvSpPr>
          <p:cNvPr id="341" name="PlaceHolder 3"/>
          <p:cNvSpPr>
            <a:spLocks noGrp="1"/>
          </p:cNvSpPr>
          <p:nvPr>
            <p:ph type="sldNum" idx="33"/>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B6F167B-5504-4A84-AF65-AB1468B5505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Mitigating Common Network Attacks</a:t>
            </a:r>
            <a:endParaRPr b="0" lang="en-AU" sz="1600" spc="-1" strike="noStrike">
              <a:latin typeface="Arial"/>
            </a:endParaRPr>
          </a:p>
        </p:txBody>
      </p:sp>
      <p:sp>
        <p:nvSpPr>
          <p:cNvPr id="343" name="PlaceHolder 2"/>
          <p:cNvSpPr>
            <a:spLocks noGrp="1"/>
          </p:cNvSpPr>
          <p:nvPr>
            <p:ph/>
          </p:nvPr>
        </p:nvSpPr>
        <p:spPr>
          <a:xfrm>
            <a:off x="0" y="274320"/>
            <a:ext cx="9142560" cy="4575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Mitigating Malware</a:t>
            </a:r>
            <a:endParaRPr b="0" lang="en-AU" sz="2200" spc="-1" strike="noStrike">
              <a:latin typeface="Arial"/>
            </a:endParaRPr>
          </a:p>
        </p:txBody>
      </p:sp>
      <p:sp>
        <p:nvSpPr>
          <p:cNvPr id="344" name="Object4"/>
          <p:cNvSpPr/>
          <p:nvPr/>
        </p:nvSpPr>
        <p:spPr>
          <a:xfrm>
            <a:off x="334440" y="876600"/>
            <a:ext cx="8228160" cy="257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500" spc="-1" strike="noStrike">
                <a:solidFill>
                  <a:srgbClr val="000000"/>
                </a:solidFill>
                <a:latin typeface="Arial"/>
                <a:ea typeface="Arial"/>
              </a:rPr>
              <a:t>Malware, including viruses, worms, and Trojan horses, can cause serious problems on networks and end devices. Network administrators have several means of mitigating these attacks. </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0" lang="en-US" sz="1500" spc="-1" strike="noStrike">
                <a:solidFill>
                  <a:srgbClr val="000000"/>
                </a:solidFill>
                <a:latin typeface="Arial"/>
                <a:ea typeface="Arial"/>
              </a:rPr>
              <a:t>Antivirus software helps prevent hosts from getting infected and spreading malicious code. Several companies that create antivirus software, such as Symantec, McAfee, and Trend Micro. Antivirus products have update automation options so that new virus definitions and new software updates can be downloaded automatically or on demand. This practice is the most critical requirement for keeping a network free of viruses and should be formalized in a network security policy. </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0" lang="en-US" sz="1500" spc="-1" strike="noStrike">
                <a:solidFill>
                  <a:srgbClr val="000000"/>
                </a:solidFill>
                <a:latin typeface="Arial"/>
                <a:ea typeface="Arial"/>
              </a:rPr>
              <a:t>These products are installed on computers and servers to detect and eliminate viruses. However, they do not prevent viruses from entering the network. Another way to mitigate malware threats is to prevent malware files from entering the network at all. Security devices at the network perimeter can identify known malware files based on their indictors of compromise. The files can be removed from the incoming data stream before they can cause an incident. </a:t>
            </a:r>
            <a:endParaRPr b="0" lang="en-AU" sz="1500" spc="-1" strike="noStrike">
              <a:latin typeface="Arial"/>
            </a:endParaRPr>
          </a:p>
        </p:txBody>
      </p:sp>
      <p:sp>
        <p:nvSpPr>
          <p:cNvPr id="345" name="PlaceHolder 3"/>
          <p:cNvSpPr>
            <a:spLocks noGrp="1"/>
          </p:cNvSpPr>
          <p:nvPr>
            <p:ph type="sldNum" idx="34"/>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C737783-669C-49F7-BB0E-B55AE8264A1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Mitigating Common Network Attacks</a:t>
            </a:r>
            <a:endParaRPr b="0" lang="en-AU" sz="1600" spc="-1" strike="noStrike">
              <a:latin typeface="Arial"/>
            </a:endParaRPr>
          </a:p>
        </p:txBody>
      </p:sp>
      <p:sp>
        <p:nvSpPr>
          <p:cNvPr id="347"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Mitigating Worms</a:t>
            </a:r>
            <a:endParaRPr b="0" lang="en-AU" sz="2200" spc="-1" strike="noStrike">
              <a:latin typeface="Arial"/>
            </a:endParaRPr>
          </a:p>
        </p:txBody>
      </p:sp>
      <p:sp>
        <p:nvSpPr>
          <p:cNvPr id="348" name="TextBox 3"/>
          <p:cNvSpPr/>
          <p:nvPr/>
        </p:nvSpPr>
        <p:spPr>
          <a:xfrm>
            <a:off x="177480" y="724320"/>
            <a:ext cx="8316720" cy="774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500" spc="-1" strike="noStrike">
                <a:solidFill>
                  <a:srgbClr val="000000"/>
                </a:solidFill>
                <a:latin typeface="Arial"/>
                <a:ea typeface="DejaVu Sans"/>
              </a:rPr>
              <a:t>Worms are more network-based than viruses. Worm mitigation requires diligence and coordination on the part of network security professionals. The response to a worm attack can be broken down into four phases: containment, inoculation, quarantine, and treatment.</a:t>
            </a:r>
            <a:endParaRPr b="0" lang="en-AU" sz="1500" spc="-1" strike="noStrike">
              <a:latin typeface="Arial"/>
            </a:endParaRPr>
          </a:p>
        </p:txBody>
      </p:sp>
      <p:graphicFrame>
        <p:nvGraphicFramePr>
          <p:cNvPr id="349" name="Table 28"/>
          <p:cNvGraphicFramePr/>
          <p:nvPr/>
        </p:nvGraphicFramePr>
        <p:xfrm>
          <a:off x="521280" y="1614240"/>
          <a:ext cx="8226000" cy="0"/>
        </p:xfrm>
        <a:graphic>
          <a:graphicData uri="http://schemas.openxmlformats.org/drawingml/2006/table">
            <a:tbl>
              <a:tblPr/>
              <a:tblGrid>
                <a:gridCol w="1148760"/>
                <a:gridCol w="7077600"/>
              </a:tblGrid>
              <a:tr h="0">
                <a:tc>
                  <a:txBody>
                    <a:bodyPr lIns="37800" rIns="37800" anchor="t">
                      <a:noAutofit/>
                    </a:bodyPr>
                    <a:p>
                      <a:pPr>
                        <a:lnSpc>
                          <a:spcPct val="100000"/>
                        </a:lnSpc>
                        <a:buNone/>
                      </a:pPr>
                      <a:r>
                        <a:rPr b="0" lang="en-US" sz="1200" spc="-1" strike="noStrike">
                          <a:solidFill>
                            <a:srgbClr val="ffffff"/>
                          </a:solidFill>
                          <a:latin typeface="Calibri"/>
                        </a:rPr>
                        <a:t>Phase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Response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000000"/>
                          </a:solidFill>
                          <a:latin typeface="Calibri"/>
                        </a:rPr>
                        <a:t>1. Containment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The containment phase involves limiting the spread of a worm infection to areas of the network that are already affected. This requires compartmentalization and segmentation of the network to slow down or stop the worm and to prevent currently infected hosts from targeting and infecting other systems. Containment requires using both outgoing and incoming ACLs on routers and firewalls at control points within the network.</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2. Inoculation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The inoculation phase runs parallel to or subsequent to the containment phase. During the inoculation phase, all uninfected systems are patched with the appropriate vendor patch. The inoculation process further deprives the worm of available targets.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000000"/>
                          </a:solidFill>
                          <a:latin typeface="Calibri"/>
                        </a:rPr>
                        <a:t>3. Quarantine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The quarantine phase involves tracking down and identifying infected machines within the contained areas and disconnecting, blocking, or removing them. This isolates these systems appropriately for the treatment phase.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000000"/>
                          </a:solidFill>
                          <a:latin typeface="Calibri"/>
                        </a:rPr>
                        <a:t>4. Treatment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The treatment phase involves actively disinfecting infected systems. This can involve terminating the worm process, removing modified files or system settings that the worm introduced, and patching the vulnerability the worm used to exploit the system. Alternatively, in more severe cases, the system may need to be reinstalled to ensure that the worm and its by-products are removed.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350" name="PlaceHolder 3"/>
          <p:cNvSpPr>
            <a:spLocks noGrp="1"/>
          </p:cNvSpPr>
          <p:nvPr>
            <p:ph type="sldNum" idx="35"/>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D3BE841-197E-4C24-A9D5-69B765A8A81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Mitigating Common Network Attacks</a:t>
            </a:r>
            <a:endParaRPr b="0" lang="en-AU" sz="1600" spc="-1" strike="noStrike">
              <a:latin typeface="Arial"/>
            </a:endParaRPr>
          </a:p>
        </p:txBody>
      </p:sp>
      <p:sp>
        <p:nvSpPr>
          <p:cNvPr id="352"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Mitigating Reconnaissance Attacks</a:t>
            </a:r>
            <a:endParaRPr b="0" lang="en-AU" sz="2200" spc="-1" strike="noStrike">
              <a:latin typeface="Arial"/>
            </a:endParaRPr>
          </a:p>
        </p:txBody>
      </p:sp>
      <p:sp>
        <p:nvSpPr>
          <p:cNvPr id="353" name="Object4"/>
          <p:cNvSpPr/>
          <p:nvPr/>
        </p:nvSpPr>
        <p:spPr>
          <a:xfrm>
            <a:off x="122040" y="713520"/>
            <a:ext cx="8725320" cy="257040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500" spc="-1" strike="noStrike">
                <a:solidFill>
                  <a:srgbClr val="000000"/>
                </a:solidFill>
                <a:latin typeface="Arial"/>
                <a:ea typeface="Arial"/>
              </a:rPr>
              <a:t>Reconnaissance attacks are typically the precursor to other attacks that are designed to gain unauthorized access to a network or disrupt network functionality. You can detect when a reconnaissance attack is underway by receiving notifications from preconfigured alarms. These alarms are triggered when certain parameters are exceeded, such as the number of ICMP requests per second. Reconnaissance attacks can be mitigated in several ways, including the following:</a:t>
            </a:r>
            <a:endParaRPr b="0" lang="en-AU" sz="1500" spc="-1" strike="noStrike">
              <a:latin typeface="Arial"/>
            </a:endParaRPr>
          </a:p>
          <a:p>
            <a:pPr>
              <a:lnSpc>
                <a:spcPts val="2001"/>
              </a:lnSpc>
              <a:buNone/>
            </a:pPr>
            <a:endParaRPr b="0" lang="en-AU" sz="1500" spc="-1" strike="noStrike">
              <a:latin typeface="Arial"/>
            </a:endParaRPr>
          </a:p>
          <a:p>
            <a:pPr marL="285840" indent="-285840">
              <a:lnSpc>
                <a:spcPts val="2001"/>
              </a:lnSpc>
              <a:buClr>
                <a:srgbClr val="000000"/>
              </a:buClr>
              <a:buFont typeface="Arial"/>
              <a:buChar char="•"/>
            </a:pPr>
            <a:r>
              <a:rPr b="0" lang="en-US" sz="1500" spc="-1" strike="noStrike">
                <a:solidFill>
                  <a:srgbClr val="000000"/>
                </a:solidFill>
                <a:latin typeface="Arial"/>
                <a:ea typeface="Arial"/>
              </a:rPr>
              <a:t>    </a:t>
            </a:r>
            <a:r>
              <a:rPr b="0" lang="en-US" sz="1500" spc="-1" strike="noStrike">
                <a:solidFill>
                  <a:srgbClr val="000000"/>
                </a:solidFill>
                <a:latin typeface="Arial"/>
                <a:ea typeface="Arial"/>
              </a:rPr>
              <a:t>Implementing authentication to ensure proper access.</a:t>
            </a:r>
            <a:endParaRPr b="0" lang="en-AU" sz="1500" spc="-1" strike="noStrike">
              <a:latin typeface="Arial"/>
            </a:endParaRPr>
          </a:p>
          <a:p>
            <a:pPr marL="285840" indent="-285840">
              <a:lnSpc>
                <a:spcPts val="2001"/>
              </a:lnSpc>
              <a:buClr>
                <a:srgbClr val="000000"/>
              </a:buClr>
              <a:buFont typeface="Arial"/>
              <a:buChar char="•"/>
            </a:pPr>
            <a:r>
              <a:rPr b="0" lang="en-US" sz="1500" spc="-1" strike="noStrike">
                <a:solidFill>
                  <a:srgbClr val="000000"/>
                </a:solidFill>
                <a:latin typeface="Arial"/>
                <a:ea typeface="Arial"/>
              </a:rPr>
              <a:t>    </a:t>
            </a:r>
            <a:r>
              <a:rPr b="0" lang="en-US" sz="1500" spc="-1" strike="noStrike">
                <a:solidFill>
                  <a:srgbClr val="000000"/>
                </a:solidFill>
                <a:latin typeface="Arial"/>
                <a:ea typeface="Arial"/>
              </a:rPr>
              <a:t>Using encryption to render packet sniffer attacks useless.</a:t>
            </a:r>
            <a:endParaRPr b="0" lang="en-AU" sz="1500" spc="-1" strike="noStrike">
              <a:latin typeface="Arial"/>
            </a:endParaRPr>
          </a:p>
          <a:p>
            <a:pPr marL="285840" indent="-285840">
              <a:lnSpc>
                <a:spcPts val="2001"/>
              </a:lnSpc>
              <a:buClr>
                <a:srgbClr val="000000"/>
              </a:buClr>
              <a:buFont typeface="Arial"/>
              <a:buChar char="•"/>
            </a:pPr>
            <a:r>
              <a:rPr b="0" lang="en-US" sz="1500" spc="-1" strike="noStrike">
                <a:solidFill>
                  <a:srgbClr val="000000"/>
                </a:solidFill>
                <a:latin typeface="Arial"/>
                <a:ea typeface="Arial"/>
              </a:rPr>
              <a:t>    </a:t>
            </a:r>
            <a:r>
              <a:rPr b="0" lang="en-US" sz="1500" spc="-1" strike="noStrike">
                <a:solidFill>
                  <a:srgbClr val="000000"/>
                </a:solidFill>
                <a:latin typeface="Arial"/>
                <a:ea typeface="Arial"/>
              </a:rPr>
              <a:t>Using anti-sniffer tools to detect packet sniffer attacks.</a:t>
            </a:r>
            <a:endParaRPr b="0" lang="en-AU" sz="1500" spc="-1" strike="noStrike">
              <a:latin typeface="Arial"/>
            </a:endParaRPr>
          </a:p>
          <a:p>
            <a:pPr marL="285840" indent="-285840">
              <a:lnSpc>
                <a:spcPts val="2001"/>
              </a:lnSpc>
              <a:buClr>
                <a:srgbClr val="000000"/>
              </a:buClr>
              <a:buFont typeface="Arial"/>
              <a:buChar char="•"/>
            </a:pPr>
            <a:r>
              <a:rPr b="0" lang="en-US" sz="1500" spc="-1" strike="noStrike">
                <a:solidFill>
                  <a:srgbClr val="000000"/>
                </a:solidFill>
                <a:latin typeface="Arial"/>
                <a:ea typeface="Arial"/>
              </a:rPr>
              <a:t>    </a:t>
            </a:r>
            <a:r>
              <a:rPr b="0" lang="en-US" sz="1500" spc="-1" strike="noStrike">
                <a:solidFill>
                  <a:srgbClr val="000000"/>
                </a:solidFill>
                <a:latin typeface="Arial"/>
                <a:ea typeface="Arial"/>
              </a:rPr>
              <a:t>Implementing a switched infrastructure.</a:t>
            </a:r>
            <a:endParaRPr b="0" lang="en-AU" sz="1500" spc="-1" strike="noStrike">
              <a:latin typeface="Arial"/>
            </a:endParaRPr>
          </a:p>
          <a:p>
            <a:pPr marL="285840" indent="-285840">
              <a:lnSpc>
                <a:spcPct val="100000"/>
              </a:lnSpc>
              <a:buClr>
                <a:srgbClr val="000000"/>
              </a:buClr>
              <a:buFont typeface="Arial"/>
              <a:buChar char="•"/>
            </a:pPr>
            <a:r>
              <a:rPr b="0" lang="en-US" sz="1500" spc="-1" strike="noStrike">
                <a:solidFill>
                  <a:srgbClr val="000000"/>
                </a:solidFill>
                <a:latin typeface="Arial"/>
                <a:ea typeface="Arial"/>
              </a:rPr>
              <a:t>    </a:t>
            </a:r>
            <a:r>
              <a:rPr b="0" lang="en-US" sz="1500" spc="-1" strike="noStrike">
                <a:solidFill>
                  <a:srgbClr val="000000"/>
                </a:solidFill>
                <a:latin typeface="Arial"/>
                <a:ea typeface="Arial"/>
              </a:rPr>
              <a:t>Using a firewall and IPS.</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0" lang="en-US" sz="1500" spc="-1" strike="noStrike">
                <a:solidFill>
                  <a:srgbClr val="000000"/>
                </a:solidFill>
                <a:latin typeface="Arial"/>
                <a:ea typeface="Arial"/>
              </a:rPr>
              <a:t>It is impossible to mitigate port scanning. Using an IPS and firewall can limit the information that can be discovered with a port scanner. Ping sweeps can be stopped if ICMP echo and echo-reply are turned off on edge routers; however, when these services are turned off, network diagnostic data is lost. </a:t>
            </a:r>
            <a:endParaRPr b="0" lang="en-AU" sz="1500" spc="-1" strike="noStrike">
              <a:latin typeface="Arial"/>
            </a:endParaRPr>
          </a:p>
        </p:txBody>
      </p:sp>
      <p:sp>
        <p:nvSpPr>
          <p:cNvPr id="354" name="PlaceHolder 3"/>
          <p:cNvSpPr>
            <a:spLocks noGrp="1"/>
          </p:cNvSpPr>
          <p:nvPr>
            <p:ph type="sldNum" idx="36"/>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3F86A2E-1B40-402B-B99A-DD0BA8BC248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Mitigating Common Network Attacks</a:t>
            </a:r>
            <a:endParaRPr b="0" lang="en-AU" sz="1600" spc="-1" strike="noStrike">
              <a:latin typeface="Arial"/>
            </a:endParaRPr>
          </a:p>
        </p:txBody>
      </p:sp>
      <p:sp>
        <p:nvSpPr>
          <p:cNvPr id="356"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Mitigating Access Attacks</a:t>
            </a:r>
            <a:endParaRPr b="0" lang="en-AU" sz="2200" spc="-1" strike="noStrike">
              <a:latin typeface="Arial"/>
            </a:endParaRPr>
          </a:p>
        </p:txBody>
      </p:sp>
      <p:sp>
        <p:nvSpPr>
          <p:cNvPr id="357" name="Object4"/>
          <p:cNvSpPr/>
          <p:nvPr/>
        </p:nvSpPr>
        <p:spPr>
          <a:xfrm>
            <a:off x="231840" y="914400"/>
            <a:ext cx="8228160" cy="257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500" spc="-1" strike="noStrike">
                <a:solidFill>
                  <a:srgbClr val="000000"/>
                </a:solidFill>
                <a:latin typeface="Arial"/>
                <a:ea typeface="Arial"/>
              </a:rPr>
              <a:t>Several techniques are available for mitigating access attacks, including strong password security, principle of minimum trust, cryptography, and applying operating system and application patches. A surprising number of access attacks are carried out through simple password guessing or brute-force dictionary attacks against passwords. To defend against this, create and enforce a strong authentication policy which includes:</a:t>
            </a:r>
            <a:endParaRPr b="0" lang="en-AU" sz="1500" spc="-1" strike="noStrike">
              <a:latin typeface="Arial"/>
            </a:endParaRPr>
          </a:p>
          <a:p>
            <a:pPr>
              <a:lnSpc>
                <a:spcPct val="100000"/>
              </a:lnSpc>
              <a:buNone/>
            </a:pPr>
            <a:endParaRPr b="0" lang="en-AU" sz="1500" spc="-1" strike="noStrike">
              <a:latin typeface="Arial"/>
            </a:endParaRPr>
          </a:p>
          <a:p>
            <a:pPr marL="285840" indent="-285840">
              <a:lnSpc>
                <a:spcPts val="2001"/>
              </a:lnSpc>
              <a:buClr>
                <a:srgbClr val="000000"/>
              </a:buClr>
              <a:buFont typeface="Arial"/>
              <a:buChar char="•"/>
            </a:pPr>
            <a:r>
              <a:rPr b="1" lang="en-US" sz="1500" spc="-1" strike="noStrike">
                <a:solidFill>
                  <a:srgbClr val="000000"/>
                </a:solidFill>
                <a:latin typeface="Arial"/>
                <a:ea typeface="Arial"/>
              </a:rPr>
              <a:t>Use strong passwords </a:t>
            </a:r>
            <a:r>
              <a:rPr b="0" lang="en-US" sz="1500" spc="-1" strike="noStrike">
                <a:solidFill>
                  <a:srgbClr val="000000"/>
                </a:solidFill>
                <a:latin typeface="Arial"/>
                <a:ea typeface="Arial"/>
              </a:rPr>
              <a:t>- Strong passwords are at least eight characters and contain uppercase letters, lowercase letters, numbers, and special characters.</a:t>
            </a:r>
            <a:endParaRPr b="0" lang="en-AU" sz="1500" spc="-1" strike="noStrike">
              <a:latin typeface="Arial"/>
            </a:endParaRPr>
          </a:p>
          <a:p>
            <a:pPr marL="285840" indent="-285840">
              <a:lnSpc>
                <a:spcPts val="2001"/>
              </a:lnSpc>
              <a:buClr>
                <a:srgbClr val="000000"/>
              </a:buClr>
              <a:buFont typeface="Arial"/>
              <a:buChar char="•"/>
            </a:pPr>
            <a:r>
              <a:rPr b="1" lang="en-US" sz="1500" spc="-1" strike="noStrike">
                <a:solidFill>
                  <a:srgbClr val="000000"/>
                </a:solidFill>
                <a:latin typeface="Arial"/>
                <a:ea typeface="Arial"/>
              </a:rPr>
              <a:t>Disable accounts after a specified number of unsuccessful logins has occurred </a:t>
            </a:r>
            <a:r>
              <a:rPr b="0" lang="en-US" sz="1500" spc="-1" strike="noStrike">
                <a:solidFill>
                  <a:srgbClr val="000000"/>
                </a:solidFill>
                <a:latin typeface="Arial"/>
                <a:ea typeface="Arial"/>
              </a:rPr>
              <a:t>- This practice helps to prevent continuous password attempts.</a:t>
            </a:r>
            <a:endParaRPr b="0" lang="en-AU" sz="1500" spc="-1" strike="noStrike">
              <a:latin typeface="Arial"/>
            </a:endParaRPr>
          </a:p>
          <a:p>
            <a:pPr>
              <a:lnSpc>
                <a:spcPts val="2001"/>
              </a:lnSpc>
              <a:buNone/>
            </a:pPr>
            <a:endParaRPr b="0" lang="en-AU" sz="1500" spc="-1" strike="noStrike">
              <a:latin typeface="Arial"/>
            </a:endParaRPr>
          </a:p>
          <a:p>
            <a:pPr>
              <a:lnSpc>
                <a:spcPts val="2001"/>
              </a:lnSpc>
              <a:buNone/>
            </a:pPr>
            <a:r>
              <a:rPr b="0" lang="en-US" sz="1500" spc="-1" strike="noStrike">
                <a:solidFill>
                  <a:srgbClr val="000000"/>
                </a:solidFill>
                <a:latin typeface="Arial"/>
                <a:ea typeface="Arial"/>
              </a:rPr>
              <a:t>Use encryption for remote access to a network and routing protocol traffic to reduce the possibility of man-in-the-middle attacks. Educate employees about the risks of social engineering, and develop strategies to validate identities over the phone, via email, or in person. Multifactor authentication (MFA) has become increasingly common.</a:t>
            </a:r>
            <a:endParaRPr b="0" lang="en-AU" sz="1500" spc="-1" strike="noStrike">
              <a:latin typeface="Arial"/>
            </a:endParaRPr>
          </a:p>
        </p:txBody>
      </p:sp>
      <p:sp>
        <p:nvSpPr>
          <p:cNvPr id="358" name="PlaceHolder 3"/>
          <p:cNvSpPr>
            <a:spLocks noGrp="1"/>
          </p:cNvSpPr>
          <p:nvPr>
            <p:ph type="sldNum" idx="37"/>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FCB97AA-07D5-4DEA-9162-45A5AA8752E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Mitigating Common Network Attacks</a:t>
            </a:r>
            <a:endParaRPr b="0" lang="en-AU" sz="1600" spc="-1" strike="noStrike">
              <a:latin typeface="Arial"/>
            </a:endParaRPr>
          </a:p>
        </p:txBody>
      </p:sp>
      <p:sp>
        <p:nvSpPr>
          <p:cNvPr id="360"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Mitigating DoS Attacks</a:t>
            </a:r>
            <a:endParaRPr b="0" lang="en-AU" sz="2200" spc="-1" strike="noStrike">
              <a:latin typeface="Arial"/>
            </a:endParaRPr>
          </a:p>
        </p:txBody>
      </p:sp>
      <p:sp>
        <p:nvSpPr>
          <p:cNvPr id="361" name="Object4"/>
          <p:cNvSpPr/>
          <p:nvPr/>
        </p:nvSpPr>
        <p:spPr>
          <a:xfrm>
            <a:off x="272880" y="914400"/>
            <a:ext cx="8228160" cy="257040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Arial"/>
              </a:rPr>
              <a:t>One of the first signs of a DoS attack is a large number of user complaints about unavailable resources or unusually slow network performance. A network utilization graph showing unusual activity could indicate a DoS attack. To minimize the number of attacks, a network utilization software package should be running at all times.</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Arial"/>
              </a:rPr>
              <a:t>Historically, many DoS attacks were sourced from spoofed addresses. Cisco routers and switches support many antispoofing technologies, such as port security, Dynamic Host Configuration Protocol (DHCP) snooping, IP Source Guard, Dynamic Address Resolution Protocol (ARP) Inspection, and access control lists (ACLs).</a:t>
            </a:r>
            <a:endParaRPr b="0" lang="en-AU" sz="1600" spc="-1" strike="noStrike">
              <a:latin typeface="Arial"/>
            </a:endParaRPr>
          </a:p>
        </p:txBody>
      </p:sp>
      <p:sp>
        <p:nvSpPr>
          <p:cNvPr id="362" name="PlaceHolder 3"/>
          <p:cNvSpPr>
            <a:spLocks noGrp="1"/>
          </p:cNvSpPr>
          <p:nvPr>
            <p:ph type="sldNum" idx="38"/>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0635862-A1EC-4CE2-A543-7D88F1BA6B4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p:nvPr>
        </p:nvSpPr>
        <p:spPr>
          <a:xfrm>
            <a:off x="457200" y="2057400"/>
            <a:ext cx="8228160" cy="91296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3.5 Cisco Network Foundation Protection Framework</a:t>
            </a:r>
            <a:endParaRPr b="0" lang="en-AU" sz="4600" spc="-1" strike="noStrike">
              <a:latin typeface="Arial"/>
            </a:endParaRPr>
          </a:p>
        </p:txBody>
      </p:sp>
      <p:sp>
        <p:nvSpPr>
          <p:cNvPr id="364" name="PlaceHolder 2"/>
          <p:cNvSpPr>
            <a:spLocks noGrp="1"/>
          </p:cNvSpPr>
          <p:nvPr>
            <p:ph type="sldNum" idx="39"/>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CC57E25-3BE1-4A27-A343-D7578BDF0EB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Cisco Network Foundation Protection Framework</a:t>
            </a:r>
            <a:endParaRPr b="0" lang="en-AU" sz="1600" spc="-1" strike="noStrike">
              <a:latin typeface="Arial"/>
            </a:endParaRPr>
          </a:p>
        </p:txBody>
      </p:sp>
      <p:sp>
        <p:nvSpPr>
          <p:cNvPr id="366"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NFP Framework</a:t>
            </a:r>
            <a:endParaRPr b="0" lang="en-AU" sz="2200" spc="-1" strike="noStrike">
              <a:latin typeface="Arial"/>
            </a:endParaRPr>
          </a:p>
        </p:txBody>
      </p:sp>
      <p:sp>
        <p:nvSpPr>
          <p:cNvPr id="367" name="Object4"/>
          <p:cNvSpPr/>
          <p:nvPr/>
        </p:nvSpPr>
        <p:spPr>
          <a:xfrm>
            <a:off x="184320" y="731520"/>
            <a:ext cx="3764160" cy="257040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Arial"/>
              </a:rPr>
              <a:t>The Cisco Network Foundation Protection (NFP) framework provides comprehensive guidelines for protecting the network infrastructure. These guidelines form the foundation for continuous delivery of service. NFP logically divides routers and switches into three functional areas:</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Control plane </a:t>
            </a:r>
            <a:r>
              <a:rPr b="0" lang="en-US" sz="1600" spc="-1" strike="noStrike">
                <a:solidFill>
                  <a:srgbClr val="000000"/>
                </a:solidFill>
                <a:latin typeface="Arial"/>
                <a:ea typeface="Arial"/>
              </a:rPr>
              <a:t>- Responsible for routing data correctly. </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Management plane </a:t>
            </a:r>
            <a:r>
              <a:rPr b="0" lang="en-US" sz="1600" spc="-1" strike="noStrike">
                <a:solidFill>
                  <a:srgbClr val="000000"/>
                </a:solidFill>
                <a:latin typeface="Arial"/>
                <a:ea typeface="Arial"/>
              </a:rPr>
              <a:t>- Responsible for managing network elements. </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Data plane </a:t>
            </a:r>
            <a:r>
              <a:rPr b="0" lang="en-US" sz="1600" spc="-1" strike="noStrike">
                <a:solidFill>
                  <a:srgbClr val="000000"/>
                </a:solidFill>
                <a:latin typeface="Arial"/>
                <a:ea typeface="Arial"/>
              </a:rPr>
              <a:t>- Responsible for forwarding data. </a:t>
            </a:r>
            <a:endParaRPr b="0" lang="en-AU" sz="1600" spc="-1" strike="noStrike">
              <a:latin typeface="Arial"/>
            </a:endParaRPr>
          </a:p>
        </p:txBody>
      </p:sp>
      <p:pic>
        <p:nvPicPr>
          <p:cNvPr id="368" name="Picture 3" descr=""/>
          <p:cNvPicPr/>
          <p:nvPr/>
        </p:nvPicPr>
        <p:blipFill>
          <a:blip r:embed="rId1"/>
          <a:stretch/>
        </p:blipFill>
        <p:spPr>
          <a:xfrm>
            <a:off x="3949920" y="1023840"/>
            <a:ext cx="4884480" cy="3094200"/>
          </a:xfrm>
          <a:prstGeom prst="rect">
            <a:avLst/>
          </a:prstGeom>
          <a:ln w="0">
            <a:noFill/>
          </a:ln>
        </p:spPr>
      </p:pic>
      <p:sp>
        <p:nvSpPr>
          <p:cNvPr id="369" name="PlaceHolder 3"/>
          <p:cNvSpPr>
            <a:spLocks noGrp="1"/>
          </p:cNvSpPr>
          <p:nvPr>
            <p:ph type="sldNum" idx="40"/>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2844436-D3F1-49FA-9447-B0DBF1747F2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Cisco Network Foundation Protection Framework</a:t>
            </a:r>
            <a:endParaRPr b="0" lang="en-AU" sz="1600" spc="-1" strike="noStrike">
              <a:latin typeface="Arial"/>
            </a:endParaRPr>
          </a:p>
        </p:txBody>
      </p:sp>
      <p:sp>
        <p:nvSpPr>
          <p:cNvPr id="371"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Securing the Control Plane</a:t>
            </a:r>
            <a:endParaRPr b="0" lang="en-AU" sz="2200" spc="-1" strike="noStrike">
              <a:latin typeface="Arial"/>
            </a:endParaRPr>
          </a:p>
        </p:txBody>
      </p:sp>
      <p:sp>
        <p:nvSpPr>
          <p:cNvPr id="372" name="Object4"/>
          <p:cNvSpPr/>
          <p:nvPr/>
        </p:nvSpPr>
        <p:spPr>
          <a:xfrm>
            <a:off x="409320" y="913680"/>
            <a:ext cx="8228160" cy="257040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Arial"/>
              </a:rPr>
              <a:t>Control plane traffic consists of device-generated packets required for the operation of the network itself. Control plane security can be implemented using the following features:</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Routing protocol authentication </a:t>
            </a:r>
            <a:r>
              <a:rPr b="0" lang="en-US" sz="1600" spc="-1" strike="noStrike">
                <a:solidFill>
                  <a:srgbClr val="000000"/>
                </a:solidFill>
                <a:latin typeface="Arial"/>
                <a:ea typeface="Arial"/>
              </a:rPr>
              <a:t>- Routing protocol authentication, or neighbor authentication, prevents a router from accepting fraudulent routing updates. </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Control Plane Policing (CoPP) </a:t>
            </a:r>
            <a:r>
              <a:rPr b="0" lang="en-US" sz="1600" spc="-1" strike="noStrike">
                <a:solidFill>
                  <a:srgbClr val="000000"/>
                </a:solidFill>
                <a:latin typeface="Arial"/>
                <a:ea typeface="Arial"/>
              </a:rPr>
              <a:t>- CoPP is a Cisco IOS feature that lets users control the flow of traffic that is handled by the route processor of a network device.</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AutoSecure</a:t>
            </a:r>
            <a:r>
              <a:rPr b="0" lang="en-US" sz="1600" spc="-1" strike="noStrike">
                <a:solidFill>
                  <a:srgbClr val="000000"/>
                </a:solidFill>
                <a:latin typeface="Arial"/>
                <a:ea typeface="Arial"/>
              </a:rPr>
              <a:t> - This can lock down the management plane functions and the forwarding plane services and functions of a router.</a:t>
            </a:r>
            <a:endParaRPr b="0" lang="en-AU" sz="1600" spc="-1" strike="noStrike">
              <a:latin typeface="Arial"/>
            </a:endParaRPr>
          </a:p>
          <a:p>
            <a:pPr>
              <a:lnSpc>
                <a:spcPts val="2001"/>
              </a:lnSpc>
              <a:buNone/>
            </a:pPr>
            <a:r>
              <a:rPr b="0" lang="en-US" sz="1600" spc="-1" strike="noStrike">
                <a:solidFill>
                  <a:srgbClr val="000000"/>
                </a:solidFill>
                <a:latin typeface="Arial"/>
                <a:ea typeface="Arial"/>
              </a:rPr>
              <a:t>CoPP is designed to prevent unnecessary traffic from overwhelming the route processor. The CoPP feature treats the control plane as a separate entity with its own ingress (input) and egress (output) ports. A set of rules can be established and associated with the ingress and egress ports of the control plane.</a:t>
            </a:r>
            <a:endParaRPr b="0" lang="en-AU" sz="1600" spc="-1" strike="noStrike">
              <a:latin typeface="Arial"/>
            </a:endParaRPr>
          </a:p>
          <a:p>
            <a:pPr>
              <a:lnSpc>
                <a:spcPts val="2001"/>
              </a:lnSpc>
              <a:buNone/>
            </a:pPr>
            <a:endParaRPr b="0" lang="en-AU" sz="1400" spc="-1" strike="noStrike">
              <a:latin typeface="Arial"/>
            </a:endParaRPr>
          </a:p>
        </p:txBody>
      </p:sp>
      <p:sp>
        <p:nvSpPr>
          <p:cNvPr id="373" name="PlaceHolder 3"/>
          <p:cNvSpPr>
            <a:spLocks noGrp="1"/>
          </p:cNvSpPr>
          <p:nvPr>
            <p:ph type="sldNum" idx="41"/>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FD07283-E754-4A76-A522-60B80433467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Cisco Network Foundation Protection Framework</a:t>
            </a:r>
            <a:endParaRPr b="0" lang="en-AU" sz="1600" spc="-1" strike="noStrike">
              <a:latin typeface="Arial"/>
            </a:endParaRPr>
          </a:p>
        </p:txBody>
      </p:sp>
      <p:sp>
        <p:nvSpPr>
          <p:cNvPr id="375"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Securing the Management Plane</a:t>
            </a:r>
            <a:endParaRPr b="0" lang="en-AU" sz="2200" spc="-1" strike="noStrike">
              <a:latin typeface="Arial"/>
            </a:endParaRPr>
          </a:p>
        </p:txBody>
      </p:sp>
      <p:sp>
        <p:nvSpPr>
          <p:cNvPr id="376" name="Object4"/>
          <p:cNvSpPr/>
          <p:nvPr/>
        </p:nvSpPr>
        <p:spPr>
          <a:xfrm>
            <a:off x="361800" y="708840"/>
            <a:ext cx="8228160" cy="257040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Arial"/>
              </a:rPr>
              <a:t>Management plane traffic is generated either by network devices or network management stations using processes and protocols such as Telnet, SSH, and TFTP, etc. The management plane is a very attractive target to hackers.</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Arial"/>
              </a:rPr>
              <a:t>Management plane security can be implemented using the following features:</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Login and password policy </a:t>
            </a:r>
            <a:r>
              <a:rPr b="0" lang="en-US" sz="1600" spc="-1" strike="noStrike">
                <a:solidFill>
                  <a:srgbClr val="000000"/>
                </a:solidFill>
                <a:latin typeface="Arial"/>
                <a:ea typeface="Arial"/>
              </a:rPr>
              <a:t>- Restricts device accessibility. </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Present legal notification </a:t>
            </a:r>
            <a:r>
              <a:rPr b="0" lang="en-US" sz="1600" spc="-1" strike="noStrike">
                <a:solidFill>
                  <a:srgbClr val="000000"/>
                </a:solidFill>
                <a:latin typeface="Arial"/>
                <a:ea typeface="Arial"/>
              </a:rPr>
              <a:t>- Displays legal notices. </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Ensure the confidentiality of data </a:t>
            </a:r>
            <a:r>
              <a:rPr b="0" lang="en-US" sz="1600" spc="-1" strike="noStrike">
                <a:solidFill>
                  <a:srgbClr val="000000"/>
                </a:solidFill>
                <a:latin typeface="Arial"/>
                <a:ea typeface="Arial"/>
              </a:rPr>
              <a:t>- Protects locally stored sensitive data from being viewed or copied. Uses management protocols with strong authentication to mitigate confidentiality attacks aimed at exposing passwords and device configurations.</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Role-based access control (RBAC) </a:t>
            </a:r>
            <a:r>
              <a:rPr b="0" lang="en-US" sz="1600" spc="-1" strike="noStrike">
                <a:solidFill>
                  <a:srgbClr val="000000"/>
                </a:solidFill>
                <a:latin typeface="Arial"/>
                <a:ea typeface="Arial"/>
              </a:rPr>
              <a:t>- Ensures access is only granted to authenticated users, groups, and services. </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Authorize actions </a:t>
            </a:r>
            <a:r>
              <a:rPr b="0" lang="en-US" sz="1600" spc="-1" strike="noStrike">
                <a:solidFill>
                  <a:srgbClr val="000000"/>
                </a:solidFill>
                <a:latin typeface="Arial"/>
                <a:ea typeface="Arial"/>
              </a:rPr>
              <a:t>- Restricts the actions and views that are permitted by any particular user, group, or service.</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Arial"/>
              </a:rPr>
              <a:t>Enable management access reporting </a:t>
            </a:r>
            <a:r>
              <a:rPr b="0" lang="en-US" sz="1600" spc="-1" strike="noStrike">
                <a:solidFill>
                  <a:srgbClr val="000000"/>
                </a:solidFill>
                <a:latin typeface="Arial"/>
                <a:ea typeface="Arial"/>
              </a:rPr>
              <a:t>- Logs and accounts for all access. </a:t>
            </a:r>
            <a:endParaRPr b="0" lang="en-AU" sz="1600" spc="-1" strike="noStrike">
              <a:latin typeface="Arial"/>
            </a:endParaRPr>
          </a:p>
        </p:txBody>
      </p:sp>
      <p:sp>
        <p:nvSpPr>
          <p:cNvPr id="377" name="PlaceHolder 3"/>
          <p:cNvSpPr>
            <a:spLocks noGrp="1"/>
          </p:cNvSpPr>
          <p:nvPr>
            <p:ph type="sldNum" idx="42"/>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3F09269-EED9-4F29-BC82-D316FAF70CF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p:nvPr>
        </p:nvSpPr>
        <p:spPr>
          <a:xfrm>
            <a:off x="457200" y="2057400"/>
            <a:ext cx="8228160" cy="91296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3.1 Defending the Network</a:t>
            </a:r>
            <a:endParaRPr b="0" lang="en-AU" sz="4600" spc="-1" strike="noStrike">
              <a:latin typeface="Arial"/>
            </a:endParaRPr>
          </a:p>
        </p:txBody>
      </p:sp>
      <p:sp>
        <p:nvSpPr>
          <p:cNvPr id="231" name="PlaceHolder 2"/>
          <p:cNvSpPr>
            <a:spLocks noGrp="1"/>
          </p:cNvSpPr>
          <p:nvPr>
            <p:ph type="sldNum" idx="7"/>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111AD9C-D53E-4666-9066-986A3148F91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Cisco Network Foundation Protection Framework</a:t>
            </a:r>
            <a:endParaRPr b="0" lang="en-AU" sz="1600" spc="-1" strike="noStrike">
              <a:latin typeface="Arial"/>
            </a:endParaRPr>
          </a:p>
        </p:txBody>
      </p:sp>
      <p:sp>
        <p:nvSpPr>
          <p:cNvPr id="379"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Securing the Data Plane</a:t>
            </a:r>
            <a:endParaRPr b="0" lang="en-AU" sz="2200" spc="-1" strike="noStrike">
              <a:latin typeface="Arial"/>
            </a:endParaRPr>
          </a:p>
        </p:txBody>
      </p:sp>
      <p:sp>
        <p:nvSpPr>
          <p:cNvPr id="380" name="Object4"/>
          <p:cNvSpPr/>
          <p:nvPr/>
        </p:nvSpPr>
        <p:spPr>
          <a:xfrm>
            <a:off x="245520" y="708840"/>
            <a:ext cx="8601480" cy="257040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Arial"/>
              </a:rPr>
              <a:t>Data plane traffic consists mostly of user packets being forwarded through the router. Data plane security can be implemented using ACLs, antispoofing mechanisms, and Layer 2 security features. ACLs are used to secure the data plane in a variety of ways:</a:t>
            </a: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Arial"/>
              </a:rPr>
              <a:t>Blocking unwanted traffic or users </a:t>
            </a: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Arial"/>
              </a:rPr>
              <a:t>Reducing the chance of DoS</a:t>
            </a: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Arial"/>
              </a:rPr>
              <a:t>Mitigating spoofing attacks.</a:t>
            </a: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Arial"/>
              </a:rPr>
              <a:t>Providing bandwidth control</a:t>
            </a: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Arial"/>
              </a:rPr>
              <a:t>Classifying traffic to protect the Management and Control planes</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Arial"/>
              </a:rPr>
              <a:t>Cisco Catalyst switches can use integrated features to help secure the Layer 2 infrastructure. The following Layer 2 security tools are integrated into the Cisco Catalyst switches:</a:t>
            </a: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Arial"/>
              </a:rPr>
              <a:t>Port security</a:t>
            </a: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Arial"/>
              </a:rPr>
              <a:t>DHCP snooping</a:t>
            </a: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Arial"/>
              </a:rPr>
              <a:t>Dynamic ARP Inspection (DAI)</a:t>
            </a: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Arial"/>
              </a:rPr>
              <a:t>IP Source Guard</a:t>
            </a:r>
            <a:endParaRPr b="0" lang="en-AU" sz="1600" spc="-1" strike="noStrike">
              <a:latin typeface="Arial"/>
            </a:endParaRPr>
          </a:p>
        </p:txBody>
      </p:sp>
      <p:sp>
        <p:nvSpPr>
          <p:cNvPr id="381" name="PlaceHolder 3"/>
          <p:cNvSpPr>
            <a:spLocks noGrp="1"/>
          </p:cNvSpPr>
          <p:nvPr>
            <p:ph type="sldNum" idx="43"/>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01F2E01-85C2-4B03-A80D-DFB1E17E948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Defending the Network</a:t>
            </a:r>
            <a:endParaRPr b="0" lang="en-AU" sz="1600" spc="-1" strike="noStrike">
              <a:latin typeface="Arial"/>
            </a:endParaRPr>
          </a:p>
        </p:txBody>
      </p:sp>
      <p:sp>
        <p:nvSpPr>
          <p:cNvPr id="233" name="PlaceHolder 2"/>
          <p:cNvSpPr>
            <a:spLocks noGrp="1"/>
          </p:cNvSpPr>
          <p:nvPr>
            <p:ph/>
          </p:nvPr>
        </p:nvSpPr>
        <p:spPr>
          <a:xfrm>
            <a:off x="0" y="274320"/>
            <a:ext cx="9142560" cy="5054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Network Security Professionals</a:t>
            </a:r>
            <a:endParaRPr b="0" lang="en-AU" sz="2200" spc="-1" strike="noStrike">
              <a:latin typeface="Arial"/>
            </a:endParaRPr>
          </a:p>
        </p:txBody>
      </p:sp>
      <p:sp>
        <p:nvSpPr>
          <p:cNvPr id="234" name="Object4"/>
          <p:cNvSpPr/>
          <p:nvPr/>
        </p:nvSpPr>
        <p:spPr>
          <a:xfrm>
            <a:off x="277560" y="914400"/>
            <a:ext cx="8228160" cy="3075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Network security professionals are responsible for maintaining data assurance for an organization and ensuring the integrity and confidentiality of information.</a:t>
            </a:r>
            <a:endParaRPr b="0" lang="en-AU" sz="1400" spc="-1" strike="noStrike">
              <a:latin typeface="Arial"/>
            </a:endParaRPr>
          </a:p>
          <a:p>
            <a:pPr>
              <a:lnSpc>
                <a:spcPts val="2001"/>
              </a:lnSpc>
              <a:buNone/>
            </a:pPr>
            <a:endParaRPr b="0" lang="en-AU" sz="1400" spc="-1" strike="noStrike">
              <a:latin typeface="Arial"/>
            </a:endParaRPr>
          </a:p>
          <a:p>
            <a:pPr>
              <a:lnSpc>
                <a:spcPts val="2001"/>
              </a:lnSpc>
              <a:buNone/>
            </a:pPr>
            <a:r>
              <a:rPr b="0" lang="en-US" sz="1400" spc="-1" strike="noStrike">
                <a:solidFill>
                  <a:srgbClr val="000000"/>
                </a:solidFill>
                <a:latin typeface="Arial"/>
                <a:ea typeface="Arial"/>
              </a:rPr>
              <a:t>Security specialist job roles within an enterprise include Chief Information Officer (CIO), Chief Information Security Officer (CISO), Security Operations (SecOps) Manager, Chief Security Officer (CSO), Security Manager, and Network Security Engineer. Regardless of job titles, network security professionals must always stay one step ahead of the hackers:</a:t>
            </a:r>
            <a:endParaRPr b="0" lang="en-AU" sz="1400" spc="-1" strike="noStrike">
              <a:latin typeface="Arial"/>
            </a:endParaRPr>
          </a:p>
          <a:p>
            <a:pPr>
              <a:lnSpc>
                <a:spcPts val="2001"/>
              </a:lnSpc>
              <a:buNone/>
            </a:pP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They must constantly upgrade their skill set to keep abreast of the latest threats.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They must attend training and workshops.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They must subscribe to real-time feeds regarding threats.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They must peruse security websites daily.</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They must maintain familiarity with network security organizations. These organizations often have the latest information on threats and vulnerabilities.</a:t>
            </a:r>
            <a:endParaRPr b="0" lang="en-AU" sz="1400" spc="-1" strike="noStrike">
              <a:latin typeface="Arial"/>
            </a:endParaRPr>
          </a:p>
        </p:txBody>
      </p:sp>
      <p:sp>
        <p:nvSpPr>
          <p:cNvPr id="235" name="PlaceHolder 3"/>
          <p:cNvSpPr>
            <a:spLocks noGrp="1"/>
          </p:cNvSpPr>
          <p:nvPr>
            <p:ph type="sldNum" idx="8"/>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9D78797-7DCE-4430-8079-A9BD782A5DC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Defending the Network</a:t>
            </a:r>
            <a:endParaRPr b="0" lang="en-AU" sz="1600" spc="-1" strike="noStrike">
              <a:latin typeface="Arial"/>
            </a:endParaRPr>
          </a:p>
        </p:txBody>
      </p:sp>
      <p:sp>
        <p:nvSpPr>
          <p:cNvPr id="237"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Network Intelligence Communities</a:t>
            </a:r>
            <a:endParaRPr b="0" lang="en-AU" sz="2200" spc="-1" strike="noStrike">
              <a:latin typeface="Arial"/>
            </a:endParaRPr>
          </a:p>
        </p:txBody>
      </p:sp>
      <p:graphicFrame>
        <p:nvGraphicFramePr>
          <p:cNvPr id="238" name="Table 10"/>
          <p:cNvGraphicFramePr/>
          <p:nvPr/>
        </p:nvGraphicFramePr>
        <p:xfrm>
          <a:off x="91440" y="819000"/>
          <a:ext cx="8960760" cy="0"/>
        </p:xfrm>
        <a:graphic>
          <a:graphicData uri="http://schemas.openxmlformats.org/drawingml/2006/table">
            <a:tbl>
              <a:tblPr/>
              <a:tblGrid>
                <a:gridCol w="4480560"/>
                <a:gridCol w="4480560"/>
              </a:tblGrid>
              <a:tr h="0">
                <a:tc>
                  <a:txBody>
                    <a:bodyPr lIns="37800" rIns="37800" anchor="t">
                      <a:noAutofit/>
                    </a:bodyPr>
                    <a:p>
                      <a:pPr>
                        <a:lnSpc>
                          <a:spcPct val="100000"/>
                        </a:lnSpc>
                        <a:buNone/>
                      </a:pPr>
                      <a:r>
                        <a:rPr b="0" lang="en-US" sz="1200" spc="-1" strike="noStrike">
                          <a:solidFill>
                            <a:srgbClr val="ffffff"/>
                          </a:solidFill>
                          <a:latin typeface="Calibri"/>
                        </a:rPr>
                        <a:t>Organization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SANS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SysAdmin, Audit, Network, Security (SANS) Institute resources are largely free upon request and include:</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The Internet Storm Center - the popular internet early warning system</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NewsBites, the weekly digest of news articles about computer security.</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@RISK, the weekly digest of newly discovered attack vectors, vulnerabilities with active exploits, and explanations of how recent attacks worked</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Flash security alerts</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Reading Room - more than 1,200 award-winning, original research papers.</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SANS also develops security courses.</a:t>
                      </a:r>
                      <a:endParaRPr b="0" lang="en-AU" sz="1200" spc="-1" strike="noStrike">
                        <a:latin typeface="Arial"/>
                      </a:endParaRPr>
                    </a:p>
                    <a:p>
                      <a:pPr>
                        <a:lnSpc>
                          <a:spcPct val="100000"/>
                        </a:lnSpc>
                        <a:buNone/>
                      </a:pP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Mitre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The Mitre Corporation maintains a list of common vulnerabilities and exposures (CVE) used by prominent security organizations.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239" name="PlaceHolder 3"/>
          <p:cNvSpPr>
            <a:spLocks noGrp="1"/>
          </p:cNvSpPr>
          <p:nvPr>
            <p:ph type="sldNum" idx="9"/>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E45BA44-7BCF-4C02-A11A-623D467A76B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Defending the Network</a:t>
            </a:r>
            <a:endParaRPr b="0" lang="en-AU" sz="1600" spc="-1" strike="noStrike">
              <a:latin typeface="Arial"/>
            </a:endParaRPr>
          </a:p>
        </p:txBody>
      </p:sp>
      <p:sp>
        <p:nvSpPr>
          <p:cNvPr id="241"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Network Intelligence Communities (Cont.)</a:t>
            </a:r>
            <a:endParaRPr b="0" lang="en-AU" sz="2200" spc="-1" strike="noStrike">
              <a:latin typeface="Arial"/>
            </a:endParaRPr>
          </a:p>
        </p:txBody>
      </p:sp>
      <p:graphicFrame>
        <p:nvGraphicFramePr>
          <p:cNvPr id="242" name="Table 10"/>
          <p:cNvGraphicFramePr/>
          <p:nvPr/>
        </p:nvGraphicFramePr>
        <p:xfrm>
          <a:off x="91440" y="876240"/>
          <a:ext cx="8960760" cy="0"/>
        </p:xfrm>
        <a:graphic>
          <a:graphicData uri="http://schemas.openxmlformats.org/drawingml/2006/table">
            <a:tbl>
              <a:tblPr/>
              <a:tblGrid>
                <a:gridCol w="4480560"/>
                <a:gridCol w="4480560"/>
              </a:tblGrid>
              <a:tr h="0">
                <a:tc>
                  <a:txBody>
                    <a:bodyPr lIns="37800" rIns="37800" anchor="t">
                      <a:noAutofit/>
                    </a:bodyPr>
                    <a:p>
                      <a:pPr>
                        <a:lnSpc>
                          <a:spcPct val="100000"/>
                        </a:lnSpc>
                        <a:buNone/>
                      </a:pPr>
                      <a:r>
                        <a:rPr b="0" lang="en-US" sz="1200" spc="-1" strike="noStrike">
                          <a:solidFill>
                            <a:srgbClr val="ffffff"/>
                          </a:solidFill>
                          <a:latin typeface="Calibri"/>
                        </a:rPr>
                        <a:t>Organization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FIRST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Forum of Incident Response and Security Teams (FIRST) is a security organization that brings together a variety of computer security incident response teams from government, commercial, and educational organizations to foster cooperation and coordination in information sharing, incident prevention and rapid reaction.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SecurityNewsWire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A security news portal that aggregates the latest breaking news pertaining to alerts, exploits, and vulnerabilities.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58585b"/>
                          </a:solidFill>
                          <a:latin typeface="Calibri"/>
                        </a:rPr>
                        <a:t>(ISC)</a:t>
                      </a:r>
                      <a:r>
                        <a:rPr b="0" lang="en-US" sz="1400" spc="-1" strike="noStrike" baseline="24000">
                          <a:solidFill>
                            <a:srgbClr val="58585b"/>
                          </a:solidFill>
                          <a:latin typeface="Calibri"/>
                        </a:rPr>
                        <a:t>2</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International Information Systems Security Certification Consortium (ISC</a:t>
                      </a:r>
                      <a:r>
                        <a:rPr b="0" lang="en-US" sz="1400" spc="-1" strike="noStrike" baseline="24000">
                          <a:solidFill>
                            <a:srgbClr val="58585b"/>
                          </a:solidFill>
                          <a:latin typeface="Calibri"/>
                        </a:rPr>
                        <a:t>2</a:t>
                      </a:r>
                      <a:r>
                        <a:rPr b="0" lang="en-US" sz="1200" spc="-1" strike="noStrike">
                          <a:solidFill>
                            <a:srgbClr val="58585b"/>
                          </a:solidFill>
                          <a:latin typeface="Calibri"/>
                        </a:rPr>
                        <a:t>) provides vendor neutral education products and career services to more than 75,000+ industry professionals in more than 135 countries.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CIS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The Center for Internet Security (CIS) is a focal point for cyber threat prevention, protection, response, and recovery for state, local, tribal, and territorial (SLTT) governments through the Multi-State Information Sharing and Analysis Center (MS-ISAC). The MS-ISAC offers 24x7 cyber threat warnings and advisories, vulnerability identification, and mitigation and incident response.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243" name="PlaceHolder 3"/>
          <p:cNvSpPr>
            <a:spLocks noGrp="1"/>
          </p:cNvSpPr>
          <p:nvPr>
            <p:ph type="sldNum" idx="10"/>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E75AAC7-5937-40BA-A064-DD3ED12BCE6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Defending the Network</a:t>
            </a:r>
            <a:endParaRPr b="0" lang="en-AU" sz="1600" spc="-1" strike="noStrike">
              <a:latin typeface="Arial"/>
            </a:endParaRPr>
          </a:p>
        </p:txBody>
      </p:sp>
      <p:sp>
        <p:nvSpPr>
          <p:cNvPr id="245" name="PlaceHolder 2"/>
          <p:cNvSpPr>
            <a:spLocks noGrp="1"/>
          </p:cNvSpPr>
          <p:nvPr>
            <p:ph/>
          </p:nvPr>
        </p:nvSpPr>
        <p:spPr>
          <a:xfrm>
            <a:off x="0" y="274320"/>
            <a:ext cx="9142560" cy="9129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Network Security Certifications</a:t>
            </a:r>
            <a:endParaRPr b="0" lang="en-AU" sz="2200" spc="-1" strike="noStrike">
              <a:latin typeface="Arial"/>
            </a:endParaRPr>
          </a:p>
        </p:txBody>
      </p:sp>
      <p:sp>
        <p:nvSpPr>
          <p:cNvPr id="246" name="Object4"/>
          <p:cNvSpPr/>
          <p:nvPr/>
        </p:nvSpPr>
        <p:spPr>
          <a:xfrm>
            <a:off x="54360" y="575640"/>
            <a:ext cx="9088200" cy="36388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Certifications for network security professionals are offered by the following organizations: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Global Information Assurance Certification (GIAC)</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International Information System Security Certification Consortium (ISC)</a:t>
            </a:r>
            <a:r>
              <a:rPr b="0" lang="en-US" sz="1600" spc="-1" strike="noStrike" baseline="24000">
                <a:solidFill>
                  <a:srgbClr val="000000"/>
                </a:solidFill>
                <a:latin typeface="Arial"/>
                <a:ea typeface="Arial"/>
              </a:rPr>
              <a:t>2</a:t>
            </a:r>
            <a:endParaRPr b="0" lang="en-AU" sz="16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Information Systems Audit and Control Association (ISACA)</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International Council of E-Commerce Consultants (EC-Council)</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Certified Wireless Network Professionals (CWNP)</a:t>
            </a:r>
            <a:endParaRPr b="0" lang="en-AU" sz="1400" spc="-1" strike="noStrike">
              <a:latin typeface="Arial"/>
            </a:endParaRPr>
          </a:p>
          <a:p>
            <a:pPr>
              <a:lnSpc>
                <a:spcPts val="2001"/>
              </a:lnSpc>
              <a:buNone/>
            </a:pPr>
            <a:endParaRPr b="0" lang="en-AU" sz="1400" spc="-1" strike="noStrike">
              <a:latin typeface="Arial"/>
            </a:endParaRPr>
          </a:p>
          <a:p>
            <a:pPr>
              <a:lnSpc>
                <a:spcPts val="2001"/>
              </a:lnSpc>
              <a:buNone/>
            </a:pPr>
            <a:r>
              <a:rPr b="0" lang="en-US" sz="1400" spc="-1" strike="noStrike">
                <a:solidFill>
                  <a:srgbClr val="000000"/>
                </a:solidFill>
                <a:latin typeface="Arial"/>
                <a:ea typeface="Arial"/>
              </a:rPr>
              <a:t>Cisco has replaced the Cisco Certified Network Associate Security (210-260 IINS) certification with a new CCNP Security certification. CCNP Security consists of the CCNP Core exam combined with a Cisco Certified Specialist security concentration exam:</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300-710 SNCF - Network Security Firepower</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300-715 SISE - Implementing and Configuring Cisco Identity Services Engine</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300-720 SESA - Securing Email with Cisco Email Security Appliance</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300-725 SWSA - Securing the Web with Cisco Web Security Appliance</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300-730 SVPN - Implementing Secure Solutions with Virtual Private Networks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    </a:t>
            </a:r>
            <a:r>
              <a:rPr b="0" lang="en-US" sz="1400" spc="-1" strike="noStrike">
                <a:solidFill>
                  <a:srgbClr val="000000"/>
                </a:solidFill>
                <a:latin typeface="Arial"/>
                <a:ea typeface="Arial"/>
              </a:rPr>
              <a:t>300-735 SAUTO - Automating and Programming Cisco Security Solutions</a:t>
            </a:r>
            <a:endParaRPr b="0" lang="en-AU" sz="1400" spc="-1" strike="noStrike">
              <a:latin typeface="Arial"/>
            </a:endParaRPr>
          </a:p>
        </p:txBody>
      </p:sp>
      <p:sp>
        <p:nvSpPr>
          <p:cNvPr id="247" name="PlaceHolder 3"/>
          <p:cNvSpPr>
            <a:spLocks noGrp="1"/>
          </p:cNvSpPr>
          <p:nvPr>
            <p:ph type="sldNum" idx="11"/>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68A4F45-CA09-458E-A368-2F3B6AB79C7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p:nvPr>
        </p:nvSpPr>
        <p:spPr>
          <a:xfrm>
            <a:off x="0" y="0"/>
            <a:ext cx="9142560" cy="27288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Defending the Network</a:t>
            </a:r>
            <a:endParaRPr b="0" lang="en-AU" sz="1600" spc="-1" strike="noStrike">
              <a:latin typeface="Arial"/>
            </a:endParaRPr>
          </a:p>
        </p:txBody>
      </p:sp>
      <p:sp>
        <p:nvSpPr>
          <p:cNvPr id="249" name="PlaceHolder 2"/>
          <p:cNvSpPr>
            <a:spLocks noGrp="1"/>
          </p:cNvSpPr>
          <p:nvPr>
            <p:ph/>
          </p:nvPr>
        </p:nvSpPr>
        <p:spPr>
          <a:xfrm>
            <a:off x="0" y="274320"/>
            <a:ext cx="9142560" cy="410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Communications Security: CIA</a:t>
            </a:r>
            <a:endParaRPr b="0" lang="en-AU" sz="2200" spc="-1" strike="noStrike">
              <a:latin typeface="Arial"/>
            </a:endParaRPr>
          </a:p>
        </p:txBody>
      </p:sp>
      <p:sp>
        <p:nvSpPr>
          <p:cNvPr id="250" name="Object4"/>
          <p:cNvSpPr/>
          <p:nvPr/>
        </p:nvSpPr>
        <p:spPr>
          <a:xfrm>
            <a:off x="0" y="914400"/>
            <a:ext cx="4427280" cy="257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Information security deals with protecting information and information systems from unauthorized access, use, disclosure, disruption, modification, or destruction. The CIA Triad serves as a conceptual foundation for the field. </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r>
              <a:rPr b="0" lang="en-US" sz="1400" spc="-1" strike="noStrike">
                <a:solidFill>
                  <a:srgbClr val="000000"/>
                </a:solidFill>
                <a:latin typeface="Arial"/>
                <a:ea typeface="DejaVu Sans"/>
              </a:rPr>
              <a:t>The CIA Triad consists of three components of information security:</a:t>
            </a:r>
            <a:endParaRPr b="0" lang="en-AU" sz="1400" spc="-1" strike="noStrike">
              <a:latin typeface="Arial"/>
            </a:endParaRPr>
          </a:p>
          <a:p>
            <a:pPr marL="216000" indent="-216000">
              <a:lnSpc>
                <a:spcPct val="100000"/>
              </a:lnSpc>
              <a:buClr>
                <a:srgbClr val="000000"/>
              </a:buClr>
              <a:buFont typeface="Arial"/>
              <a:buChar char="•"/>
            </a:pPr>
            <a:r>
              <a:rPr b="1" lang="en-US" sz="1400" spc="-1" strike="noStrike">
                <a:solidFill>
                  <a:srgbClr val="000000"/>
                </a:solidFill>
                <a:latin typeface="Arial"/>
                <a:ea typeface="DejaVu Sans"/>
              </a:rPr>
              <a:t>  </a:t>
            </a:r>
            <a:r>
              <a:rPr b="1" lang="en-US" sz="1400" spc="-1" strike="noStrike">
                <a:solidFill>
                  <a:srgbClr val="000000"/>
                </a:solidFill>
                <a:latin typeface="Arial"/>
                <a:ea typeface="DejaVu Sans"/>
              </a:rPr>
              <a:t>Confidentiality</a:t>
            </a:r>
            <a:r>
              <a:rPr b="0" lang="en-US" sz="1400" spc="-1" strike="noStrike">
                <a:solidFill>
                  <a:srgbClr val="000000"/>
                </a:solidFill>
                <a:latin typeface="Arial"/>
                <a:ea typeface="DejaVu Sans"/>
              </a:rPr>
              <a:t> - Only authorized individuals, entities, or processes can access sensitive information.</a:t>
            </a:r>
            <a:endParaRPr b="0" lang="en-AU" sz="1400" spc="-1" strike="noStrike">
              <a:latin typeface="Arial"/>
            </a:endParaRPr>
          </a:p>
          <a:p>
            <a:pPr marL="216000" indent="-216000">
              <a:lnSpc>
                <a:spcPct val="100000"/>
              </a:lnSpc>
              <a:buClr>
                <a:srgbClr val="000000"/>
              </a:buClr>
              <a:buFont typeface="Arial"/>
              <a:buChar char="•"/>
            </a:pPr>
            <a:r>
              <a:rPr b="1" lang="en-US" sz="1400" spc="-1" strike="noStrike">
                <a:solidFill>
                  <a:srgbClr val="000000"/>
                </a:solidFill>
                <a:latin typeface="Arial"/>
                <a:ea typeface="DejaVu Sans"/>
              </a:rPr>
              <a:t>  </a:t>
            </a:r>
            <a:r>
              <a:rPr b="1" lang="en-US" sz="1400" spc="-1" strike="noStrike">
                <a:solidFill>
                  <a:srgbClr val="000000"/>
                </a:solidFill>
                <a:latin typeface="Arial"/>
                <a:ea typeface="DejaVu Sans"/>
              </a:rPr>
              <a:t>Integrity</a:t>
            </a:r>
            <a:r>
              <a:rPr b="0" lang="en-US" sz="1400" spc="-1" strike="noStrike">
                <a:solidFill>
                  <a:srgbClr val="000000"/>
                </a:solidFill>
                <a:latin typeface="Arial"/>
                <a:ea typeface="DejaVu Sans"/>
              </a:rPr>
              <a:t> - This refers to the protection of data from unauthorized alteration.</a:t>
            </a:r>
            <a:endParaRPr b="0" lang="en-AU" sz="1400" spc="-1" strike="noStrike">
              <a:latin typeface="Arial"/>
            </a:endParaRPr>
          </a:p>
          <a:p>
            <a:pPr marL="216000" indent="-216000">
              <a:lnSpc>
                <a:spcPct val="100000"/>
              </a:lnSpc>
              <a:buClr>
                <a:srgbClr val="000000"/>
              </a:buClr>
              <a:buFont typeface="Arial"/>
              <a:buChar char="•"/>
            </a:pPr>
            <a:r>
              <a:rPr b="1" lang="en-US" sz="1400" spc="-1" strike="noStrike">
                <a:solidFill>
                  <a:srgbClr val="000000"/>
                </a:solidFill>
                <a:latin typeface="Arial"/>
                <a:ea typeface="DejaVu Sans"/>
              </a:rPr>
              <a:t>  </a:t>
            </a:r>
            <a:r>
              <a:rPr b="1" lang="en-US" sz="1400" spc="-1" strike="noStrike">
                <a:solidFill>
                  <a:srgbClr val="000000"/>
                </a:solidFill>
                <a:latin typeface="Arial"/>
                <a:ea typeface="DejaVu Sans"/>
              </a:rPr>
              <a:t>Availability</a:t>
            </a:r>
            <a:r>
              <a:rPr b="0" lang="en-US" sz="1400" spc="-1" strike="noStrike">
                <a:solidFill>
                  <a:srgbClr val="000000"/>
                </a:solidFill>
                <a:latin typeface="Arial"/>
                <a:ea typeface="DejaVu Sans"/>
              </a:rPr>
              <a:t> - Authorized users must have uninterrupted access to the network resources and data that they require.</a:t>
            </a:r>
            <a:endParaRPr b="0" lang="en-AU" sz="1400" spc="-1" strike="noStrike">
              <a:latin typeface="Arial"/>
            </a:endParaRPr>
          </a:p>
          <a:p>
            <a:pPr>
              <a:lnSpc>
                <a:spcPts val="2001"/>
              </a:lnSpc>
              <a:buNone/>
            </a:pPr>
            <a:endParaRPr b="0" lang="en-AU" sz="1400" spc="-1" strike="noStrike">
              <a:latin typeface="Arial"/>
            </a:endParaRPr>
          </a:p>
        </p:txBody>
      </p:sp>
      <p:pic>
        <p:nvPicPr>
          <p:cNvPr id="251" name="Picture 3" descr=""/>
          <p:cNvPicPr/>
          <p:nvPr/>
        </p:nvPicPr>
        <p:blipFill>
          <a:blip r:embed="rId1"/>
          <a:stretch/>
        </p:blipFill>
        <p:spPr>
          <a:xfrm>
            <a:off x="4572000" y="740880"/>
            <a:ext cx="3877560" cy="3831840"/>
          </a:xfrm>
          <a:prstGeom prst="rect">
            <a:avLst/>
          </a:prstGeom>
          <a:ln w="0">
            <a:noFill/>
          </a:ln>
        </p:spPr>
      </p:pic>
      <p:sp>
        <p:nvSpPr>
          <p:cNvPr id="252" name="PlaceHolder 3"/>
          <p:cNvSpPr>
            <a:spLocks noGrp="1"/>
          </p:cNvSpPr>
          <p:nvPr>
            <p:ph type="sldNum" idx="12"/>
          </p:nvPr>
        </p:nvSpPr>
        <p:spPr>
          <a:xfrm>
            <a:off x="8686800" y="4629240"/>
            <a:ext cx="455760" cy="22716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E6E3C08-9162-41FD-8721-A12936136E8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2074</TotalTime>
  <Application>LibreOffice/7.3.3.2$Windows_X86_64 LibreOffice_project/d1d0ea68f081ee2800a922cac8f79445e4603348</Application>
  <AppVersion>15.0000</AppVersion>
  <Words>6952</Words>
  <Paragraphs>632</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2020-12-08T18:27:11Z</dcterms:created>
  <dc:creator>PptxGenJS</dc:creator>
  <dc:description/>
  <dc:language>en-AU</dc:language>
  <cp:lastModifiedBy/>
  <dcterms:modified xsi:type="dcterms:W3CDTF">2022-07-30T13:09:23Z</dcterms:modified>
  <cp:revision>64</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51</vt:i4>
  </property>
  <property fmtid="{D5CDD505-2E9C-101B-9397-08002B2CF9AE}" pid="4" name="PresentationFormat">
    <vt:lpwstr>On-screen Show (16:9)</vt:lpwstr>
  </property>
  <property fmtid="{D5CDD505-2E9C-101B-9397-08002B2CF9AE}" pid="5" name="Slides">
    <vt:i4>53</vt:i4>
  </property>
</Properties>
</file>